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30" r:id="rId5"/>
  </p:sldMasterIdLst>
  <p:notesMasterIdLst>
    <p:notesMasterId r:id="rId20"/>
  </p:notesMasterIdLst>
  <p:handoutMasterIdLst>
    <p:handoutMasterId r:id="rId21"/>
  </p:handoutMasterIdLst>
  <p:sldIdLst>
    <p:sldId id="661" r:id="rId6"/>
    <p:sldId id="967" r:id="rId7"/>
    <p:sldId id="4462" r:id="rId8"/>
    <p:sldId id="4463" r:id="rId9"/>
    <p:sldId id="4473" r:id="rId10"/>
    <p:sldId id="4472" r:id="rId11"/>
    <p:sldId id="4464" r:id="rId12"/>
    <p:sldId id="4465" r:id="rId13"/>
    <p:sldId id="4467" r:id="rId14"/>
    <p:sldId id="4466" r:id="rId15"/>
    <p:sldId id="4468" r:id="rId16"/>
    <p:sldId id="4469" r:id="rId17"/>
    <p:sldId id="4474" r:id="rId18"/>
    <p:sldId id="898" r:id="rId1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AB0"/>
    <a:srgbClr val="2818FC"/>
    <a:srgbClr val="15127C"/>
    <a:srgbClr val="0E02B0"/>
    <a:srgbClr val="1103C9"/>
    <a:srgbClr val="4920F8"/>
    <a:srgbClr val="FFFF00"/>
    <a:srgbClr val="FFFF99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5" autoAdjust="0"/>
    <p:restoredTop sz="89664" autoAdjust="0"/>
  </p:normalViewPr>
  <p:slideViewPr>
    <p:cSldViewPr snapToGrid="0">
      <p:cViewPr>
        <p:scale>
          <a:sx n="66" d="100"/>
          <a:sy n="66" d="100"/>
        </p:scale>
        <p:origin x="1188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heta.tistory.com/6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younghk.github.io/assets/images/2019-11-19---cs231n-lec12-detection-and-segmentation/roi-pool-roi-align.pdf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/>
              <a:t>Semantic Segmentation</a:t>
            </a:r>
          </a:p>
          <a:p>
            <a:pPr marL="628650" lvl="1" indent="-171450">
              <a:buFontTx/>
              <a:buChar char="-"/>
            </a:pPr>
            <a:r>
              <a:rPr lang="ko-KR" altLang="en-US"/>
              <a:t>각 픽셀별로 어떤 </a:t>
            </a:r>
            <a:r>
              <a:rPr lang="en-US" altLang="ko-KR"/>
              <a:t>class</a:t>
            </a:r>
            <a:r>
              <a:rPr lang="ko-KR" altLang="en-US"/>
              <a:t>에 속하는지 </a:t>
            </a:r>
            <a:r>
              <a:rPr lang="en-US" altLang="ko-KR"/>
              <a:t>label</a:t>
            </a:r>
            <a:r>
              <a:rPr lang="ko-KR" altLang="en-US"/>
              <a:t>을 구하는 것</a:t>
            </a:r>
            <a:endParaRPr lang="en-US" altLang="ko-KR"/>
          </a:p>
          <a:p>
            <a:pPr marL="628650" lvl="1" indent="-171450">
              <a:buFontTx/>
              <a:buChar char="-"/>
            </a:pPr>
            <a:r>
              <a:rPr lang="ko-KR" altLang="en-US"/>
              <a:t>개별 </a:t>
            </a:r>
            <a:r>
              <a:rPr lang="en-US" altLang="ko-KR"/>
              <a:t>instanc</a:t>
            </a:r>
            <a:r>
              <a:rPr lang="ko-KR" altLang="en-US"/>
              <a:t>에 대한 구분은 고려되지 않음</a:t>
            </a:r>
            <a:r>
              <a:rPr lang="en-US" altLang="ko-KR"/>
              <a:t>. </a:t>
            </a:r>
          </a:p>
          <a:p>
            <a:pPr marL="628650" lvl="1" indent="-171450">
              <a:buFontTx/>
              <a:buChar char="-"/>
            </a:pPr>
            <a:r>
              <a:rPr lang="ko-KR" altLang="en-US"/>
              <a:t>원핫 인코딩으로 각 클래스 개수만큼 출력 채널을 만들고</a:t>
            </a:r>
            <a:endParaRPr lang="en-US" altLang="ko-KR"/>
          </a:p>
          <a:p>
            <a:pPr marL="628650" lvl="1" indent="-171450">
              <a:buFontTx/>
              <a:buChar char="-"/>
            </a:pPr>
            <a:r>
              <a:rPr lang="en-US" altLang="ko-KR"/>
              <a:t>argmax</a:t>
            </a:r>
            <a:r>
              <a:rPr lang="ko-KR" altLang="en-US"/>
              <a:t>를 통해 하나의 </a:t>
            </a:r>
            <a:r>
              <a:rPr lang="en-US" altLang="ko-KR"/>
              <a:t>output</a:t>
            </a:r>
            <a:r>
              <a:rPr lang="ko-KR" altLang="en-US"/>
              <a:t>을 계산</a:t>
            </a:r>
            <a:endParaRPr lang="en-US" altLang="ko-KR"/>
          </a:p>
          <a:p>
            <a:pPr marL="628650" lvl="1" indent="-171450">
              <a:buFontTx/>
              <a:buChar char="-"/>
            </a:pPr>
            <a:r>
              <a:rPr lang="en-US" altLang="ko-KR"/>
              <a:t>pixel</a:t>
            </a:r>
            <a:r>
              <a:rPr lang="ko-KR" altLang="en-US"/>
              <a:t>들이 각 클래스에 </a:t>
            </a:r>
            <a:r>
              <a:rPr lang="en-US" altLang="ko-KR"/>
              <a:t>binary</a:t>
            </a:r>
            <a:r>
              <a:rPr lang="ko-KR" altLang="en-US"/>
              <a:t>하게 포함 되는지</a:t>
            </a:r>
            <a:r>
              <a:rPr lang="en-US" altLang="ko-KR"/>
              <a:t>, </a:t>
            </a:r>
            <a:r>
              <a:rPr lang="ko-KR" altLang="en-US"/>
              <a:t>안되는지 여부만 </a:t>
            </a:r>
            <a:r>
              <a:rPr lang="en-US" altLang="ko-KR"/>
              <a:t>0,1</a:t>
            </a:r>
            <a:r>
              <a:rPr lang="ko-KR" altLang="en-US"/>
              <a:t>로 </a:t>
            </a:r>
            <a:r>
              <a:rPr lang="en-US" altLang="ko-KR"/>
              <a:t>binary</a:t>
            </a:r>
            <a:r>
              <a:rPr lang="ko-KR" altLang="en-US"/>
              <a:t>하게 가짐 </a:t>
            </a:r>
            <a:endParaRPr lang="en-US" altLang="ko-KR"/>
          </a:p>
          <a:p>
            <a:pPr marL="628650" lvl="1" indent="-171450">
              <a:buFontTx/>
              <a:buChar char="-"/>
            </a:pPr>
            <a:r>
              <a:rPr lang="ko-KR" altLang="en-US"/>
              <a:t>단점</a:t>
            </a:r>
            <a:r>
              <a:rPr lang="en-US" altLang="ko-KR"/>
              <a:t>: </a:t>
            </a:r>
            <a:r>
              <a:rPr lang="ko-KR" altLang="en-US"/>
              <a:t>같은 </a:t>
            </a:r>
            <a:r>
              <a:rPr lang="en-US" altLang="ko-KR"/>
              <a:t>class</a:t>
            </a:r>
            <a:r>
              <a:rPr lang="ko-KR" altLang="en-US"/>
              <a:t>의 객체들을 서로 구분지을 수 없다</a:t>
            </a:r>
            <a:r>
              <a:rPr lang="en-US" altLang="ko-KR"/>
              <a:t>. </a:t>
            </a:r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171450" lvl="0" indent="-171450">
              <a:buFontTx/>
              <a:buChar char="-"/>
            </a:pPr>
            <a:r>
              <a:rPr lang="en-US" altLang="ko-KR"/>
              <a:t>Instance Segmentation </a:t>
            </a:r>
          </a:p>
          <a:p>
            <a:pPr marL="628650" lvl="1" indent="-171450">
              <a:buFontTx/>
              <a:buChar char="-"/>
            </a:pPr>
            <a:r>
              <a:rPr lang="ko-KR" altLang="en-US"/>
              <a:t>픽셀별로 </a:t>
            </a:r>
            <a:r>
              <a:rPr lang="en-US" altLang="ko-KR"/>
              <a:t>object </a:t>
            </a:r>
            <a:r>
              <a:rPr lang="ko-KR" altLang="en-US"/>
              <a:t>있는지 없는지 여부만 계산</a:t>
            </a:r>
            <a:endParaRPr lang="en-US" altLang="ko-KR"/>
          </a:p>
          <a:p>
            <a:pPr marL="628650" lvl="1" indent="-171450">
              <a:buFontTx/>
              <a:buChar char="-"/>
            </a:pPr>
            <a:r>
              <a:rPr lang="en-US" altLang="ko-KR"/>
              <a:t>RoI localize </a:t>
            </a:r>
            <a:r>
              <a:rPr lang="ko-KR" altLang="en-US"/>
              <a:t>진행</a:t>
            </a:r>
            <a:r>
              <a:rPr lang="en-US" altLang="ko-KR"/>
              <a:t>, </a:t>
            </a:r>
            <a:r>
              <a:rPr lang="ko-KR" altLang="en-US"/>
              <a:t>각 </a:t>
            </a:r>
            <a:r>
              <a:rPr lang="en-US" altLang="ko-KR"/>
              <a:t>RoI</a:t>
            </a:r>
            <a:r>
              <a:rPr lang="ko-KR" altLang="en-US"/>
              <a:t>마다 클래스 개수만큼 </a:t>
            </a:r>
            <a:r>
              <a:rPr lang="en-US" altLang="ko-KR"/>
              <a:t>binary </a:t>
            </a:r>
            <a:r>
              <a:rPr lang="ko-KR" altLang="en-US"/>
              <a:t>마스크 씌워준다</a:t>
            </a:r>
            <a:r>
              <a:rPr lang="en-US" altLang="ko-KR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/>
              <a:t>RoI</a:t>
            </a:r>
            <a:r>
              <a:rPr lang="ko-KR" altLang="en-US"/>
              <a:t>별로 클래스 개수만큼 </a:t>
            </a:r>
            <a:r>
              <a:rPr lang="en-US" altLang="ko-KR"/>
              <a:t>output </a:t>
            </a:r>
            <a:r>
              <a:rPr lang="ko-KR" altLang="en-US"/>
              <a:t>채널이 존재한다</a:t>
            </a:r>
            <a:r>
              <a:rPr lang="en-US" altLang="ko-KR"/>
              <a:t>. </a:t>
            </a:r>
          </a:p>
          <a:p>
            <a:pPr marL="628650" lvl="1" indent="-171450">
              <a:buFontTx/>
              <a:buChar char="-"/>
            </a:pPr>
            <a:r>
              <a:rPr lang="ko-KR" altLang="en-US"/>
              <a:t>동일 </a:t>
            </a:r>
            <a:r>
              <a:rPr lang="en-US" altLang="ko-KR"/>
              <a:t>class</a:t>
            </a:r>
            <a:r>
              <a:rPr lang="ko-KR" altLang="en-US"/>
              <a:t>이더라도 객체 구분 가능 </a:t>
            </a:r>
            <a:endParaRPr lang="en-US" altLang="ko-KR"/>
          </a:p>
          <a:p>
            <a:pPr marL="628650" lvl="1" indent="-171450">
              <a:buFontTx/>
              <a:buChar char="-"/>
            </a:pPr>
            <a:endParaRPr lang="en-US" altLang="ko-KR"/>
          </a:p>
          <a:p>
            <a:pPr marL="171450" lvl="0" indent="-171450">
              <a:buFontTx/>
              <a:buChar char="-"/>
            </a:pPr>
            <a:r>
              <a:rPr lang="en-US" altLang="ko-KR"/>
              <a:t>Panoptic Segmentation</a:t>
            </a:r>
          </a:p>
          <a:p>
            <a:pPr marL="628650" lvl="1" indent="-171450">
              <a:buFontTx/>
              <a:buChar char="-"/>
            </a:pPr>
            <a:r>
              <a:rPr lang="ko-KR" altLang="en-US"/>
              <a:t>모든 픽셀에 라벨을 할당하면서도 동시에 개별 인스턴스도 구분 가능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71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R-CNN</a:t>
            </a:r>
            <a:r>
              <a:rPr lang="en-US" altLang="ko-KR"/>
              <a:t> : selective search</a:t>
            </a:r>
            <a:r>
              <a:rPr lang="ko-KR" altLang="en-US"/>
              <a:t>이후 </a:t>
            </a:r>
            <a:r>
              <a:rPr lang="en-US" altLang="ko-KR"/>
              <a:t>feature</a:t>
            </a:r>
            <a:r>
              <a:rPr lang="ko-KR" altLang="en-US"/>
              <a:t>를 뽑을 때 </a:t>
            </a:r>
            <a:r>
              <a:rPr lang="en-US" altLang="ko-KR"/>
              <a:t>CNN</a:t>
            </a:r>
            <a:r>
              <a:rPr lang="ko-KR" altLang="en-US"/>
              <a:t>을 활용하여 뽑음</a:t>
            </a:r>
            <a:r>
              <a:rPr lang="en-US" altLang="ko-KR"/>
              <a:t>. </a:t>
            </a:r>
            <a:r>
              <a:rPr lang="ko-KR" altLang="en-US"/>
              <a:t>이 특징으로 객체 분류 </a:t>
            </a:r>
            <a:endParaRPr lang="en-US" altLang="ko-KR"/>
          </a:p>
          <a:p>
            <a:r>
              <a:rPr lang="en-US" altLang="ko-KR" b="1"/>
              <a:t>Fast R-CNN </a:t>
            </a:r>
            <a:r>
              <a:rPr lang="en-US" altLang="ko-KR"/>
              <a:t>: R-CNN</a:t>
            </a:r>
            <a:r>
              <a:rPr lang="ko-KR" altLang="en-US"/>
              <a:t> 비효율성</a:t>
            </a:r>
            <a:r>
              <a:rPr lang="en-US" altLang="ko-KR"/>
              <a:t>, </a:t>
            </a:r>
            <a:r>
              <a:rPr lang="ko-KR" altLang="en-US"/>
              <a:t>전체 이미지에서 한 번만 </a:t>
            </a:r>
            <a:r>
              <a:rPr lang="en-US" altLang="ko-KR"/>
              <a:t>CNN </a:t>
            </a:r>
            <a:r>
              <a:rPr lang="ko-KR" altLang="en-US"/>
              <a:t>실행</a:t>
            </a:r>
            <a:r>
              <a:rPr lang="en-US" altLang="ko-KR"/>
              <a:t>, </a:t>
            </a:r>
            <a:r>
              <a:rPr lang="ko-KR" altLang="en-US"/>
              <a:t>빠르게 </a:t>
            </a:r>
            <a:r>
              <a:rPr lang="en-US" altLang="ko-KR"/>
              <a:t>feature </a:t>
            </a:r>
            <a:r>
              <a:rPr lang="ko-KR" altLang="en-US"/>
              <a:t>뽑을 수 있도록 </a:t>
            </a:r>
            <a:r>
              <a:rPr lang="en-US" altLang="ko-KR" b="1"/>
              <a:t>RoIPool</a:t>
            </a:r>
            <a:r>
              <a:rPr lang="en-US" altLang="ko-KR"/>
              <a:t> </a:t>
            </a:r>
            <a:r>
              <a:rPr lang="ko-KR" altLang="en-US"/>
              <a:t>도입 </a:t>
            </a:r>
            <a:endParaRPr lang="en-US" altLang="ko-KR"/>
          </a:p>
          <a:p>
            <a:r>
              <a:rPr lang="en-US" altLang="ko-KR" b="1"/>
              <a:t>Faster R-CNN </a:t>
            </a:r>
            <a:r>
              <a:rPr lang="en-US" altLang="ko-KR"/>
              <a:t>: </a:t>
            </a:r>
            <a:r>
              <a:rPr lang="en-US" altLang="ko-KR" b="1"/>
              <a:t>RPN</a:t>
            </a:r>
            <a:r>
              <a:rPr lang="en-US" altLang="ko-KR"/>
              <a:t> </a:t>
            </a:r>
            <a:r>
              <a:rPr lang="ko-KR" altLang="en-US"/>
              <a:t>도입하여 </a:t>
            </a:r>
            <a:r>
              <a:rPr lang="en-US" altLang="ko-KR"/>
              <a:t>region proposal </a:t>
            </a:r>
            <a:r>
              <a:rPr lang="ko-KR" altLang="en-US"/>
              <a:t>더 빠르게 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8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1ACD-0E30-8612-26E1-D7E80A27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73B3F6-43AC-34C2-1702-345388621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853C70-EB74-550E-20B5-1EA6FDA55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0"/>
              <a:t>Anchor box : </a:t>
            </a:r>
            <a:r>
              <a:rPr lang="ko-KR" altLang="en-US" b="0"/>
              <a:t>중심 좌표를 기준으로 여러 크기와 비율을 가지고 생성된 박스</a:t>
            </a:r>
            <a:r>
              <a:rPr lang="en-US" altLang="ko-KR" b="0"/>
              <a:t>. </a:t>
            </a:r>
          </a:p>
          <a:p>
            <a:r>
              <a:rPr lang="ko-KR" altLang="en-US" b="0"/>
              <a:t>다양한 크기</a:t>
            </a:r>
            <a:r>
              <a:rPr lang="en-US" altLang="ko-KR" b="0"/>
              <a:t>, </a:t>
            </a:r>
            <a:r>
              <a:rPr lang="ko-KR" altLang="en-US" b="0"/>
              <a:t>형태의 오브젝트를 빠뜨리지 않고 찾기 위해서 앵커박스 개념 도입 </a:t>
            </a:r>
            <a:endParaRPr lang="en-US" altLang="ko-KR" b="0"/>
          </a:p>
          <a:p>
            <a:endParaRPr lang="en-US" altLang="ko-KR" b="0"/>
          </a:p>
          <a:p>
            <a:r>
              <a:rPr lang="ko-KR" altLang="en-US" b="0"/>
              <a:t>오른쪽 위 그림</a:t>
            </a:r>
            <a:r>
              <a:rPr lang="en-US" altLang="ko-KR" b="0"/>
              <a:t>: sub sampling </a:t>
            </a:r>
            <a:r>
              <a:rPr lang="ko-KR" altLang="en-US" b="0"/>
              <a:t>비율</a:t>
            </a:r>
            <a:r>
              <a:rPr lang="en-US" altLang="ko-KR" b="0"/>
              <a:t>1/16</a:t>
            </a:r>
          </a:p>
          <a:p>
            <a:r>
              <a:rPr lang="ko-KR" altLang="en-US" b="0"/>
              <a:t>원본 이미지 크기 </a:t>
            </a:r>
            <a:r>
              <a:rPr lang="en-US" altLang="ko-KR" b="0"/>
              <a:t>: 600 x 800</a:t>
            </a:r>
          </a:p>
          <a:p>
            <a:r>
              <a:rPr lang="ko-KR" altLang="en-US" b="0"/>
              <a:t>앵커 생성 수 </a:t>
            </a:r>
            <a:r>
              <a:rPr lang="en-US" altLang="ko-KR" b="0"/>
              <a:t>= 1900(600/16 * 800/16)</a:t>
            </a:r>
          </a:p>
          <a:p>
            <a:r>
              <a:rPr lang="ko-KR" altLang="en-US" b="0"/>
              <a:t>앵커박스 수 </a:t>
            </a:r>
            <a:r>
              <a:rPr lang="en-US" altLang="ko-KR" b="0"/>
              <a:t>17100 (1900 * 9)</a:t>
            </a:r>
          </a:p>
          <a:p>
            <a:endParaRPr lang="en-US" altLang="ko-KR" b="0"/>
          </a:p>
          <a:p>
            <a:pPr>
              <a:buFont typeface="+mj-lt"/>
              <a:buAutoNum type="arabicPeriod"/>
            </a:pPr>
            <a:r>
              <a:rPr lang="en-US" altLang="ko-KR" b="0"/>
              <a:t>3. RPN </a:t>
            </a:r>
            <a:r>
              <a:rPr lang="ko-KR" altLang="en-US" b="0"/>
              <a:t>네트워크 순서</a:t>
            </a:r>
            <a:br>
              <a:rPr lang="en-US" altLang="ko-KR" b="0"/>
            </a:br>
            <a:r>
              <a:rPr lang="ko-KR" altLang="en-US"/>
              <a:t>원본 이미지를 </a:t>
            </a:r>
            <a:r>
              <a:rPr lang="en-US" altLang="ko-KR"/>
              <a:t>pre-train</a:t>
            </a:r>
            <a:r>
              <a:rPr lang="ko-KR" altLang="en-US"/>
              <a:t>된 </a:t>
            </a:r>
            <a:r>
              <a:rPr lang="en-US" altLang="ko-KR"/>
              <a:t>VGG </a:t>
            </a:r>
            <a:r>
              <a:rPr lang="ko-KR" altLang="en-US"/>
              <a:t>모델에 입력하여 </a:t>
            </a:r>
            <a:r>
              <a:rPr lang="en-US" altLang="ko-KR"/>
              <a:t>feature map</a:t>
            </a:r>
            <a:r>
              <a:rPr lang="ko-KR" altLang="en-US"/>
              <a:t>을 얻는다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/>
              <a:t>얻은 </a:t>
            </a:r>
            <a:r>
              <a:rPr lang="en-US" altLang="ko-KR"/>
              <a:t>feature map</a:t>
            </a:r>
            <a:r>
              <a:rPr lang="ko-KR" altLang="en-US"/>
              <a:t>에 </a:t>
            </a:r>
            <a:r>
              <a:rPr lang="en-US" altLang="ko-KR" b="1"/>
              <a:t>3x3 conv </a:t>
            </a:r>
            <a:r>
              <a:rPr lang="ko-KR" altLang="en-US" b="1"/>
              <a:t>연산</a:t>
            </a:r>
            <a:r>
              <a:rPr lang="ko-KR" altLang="en-US"/>
              <a:t>을 </a:t>
            </a:r>
            <a:r>
              <a:rPr lang="en-US" altLang="ko-KR"/>
              <a:t>256 </a:t>
            </a:r>
            <a:r>
              <a:rPr lang="ko-KR" altLang="en-US"/>
              <a:t>또는 </a:t>
            </a:r>
            <a:r>
              <a:rPr lang="en-US" altLang="ko-KR"/>
              <a:t>512 </a:t>
            </a:r>
            <a:r>
              <a:rPr lang="ko-KR" altLang="en-US"/>
              <a:t>채널만큼 수행함</a:t>
            </a:r>
            <a:r>
              <a:rPr lang="en-US" altLang="ko-KR"/>
              <a:t>. </a:t>
            </a:r>
            <a:r>
              <a:rPr lang="ko-KR" altLang="en-US"/>
              <a:t>이 때 패딩은 ‘</a:t>
            </a:r>
            <a:r>
              <a:rPr lang="en-US" altLang="ko-KR"/>
              <a:t>same</a:t>
            </a:r>
            <a:r>
              <a:rPr lang="ko-KR" altLang="en-US"/>
              <a:t>으로 설정하여 </a:t>
            </a:r>
            <a:r>
              <a:rPr lang="en-US" altLang="ko-KR"/>
              <a:t>feature map</a:t>
            </a:r>
            <a:r>
              <a:rPr lang="ko-KR" altLang="en-US"/>
              <a:t>의 가로 세로 크기는 변하지 않도록 함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두 번의 </a:t>
            </a:r>
            <a:r>
              <a:rPr lang="en-US" altLang="ko-KR" b="1"/>
              <a:t>1x1 conv </a:t>
            </a:r>
            <a:r>
              <a:rPr lang="ko-KR" altLang="en-US" b="1"/>
              <a:t>연산을 수행하면서 </a:t>
            </a:r>
            <a:r>
              <a:rPr lang="en-US" altLang="ko-KR" b="1"/>
              <a:t>classification</a:t>
            </a:r>
            <a:r>
              <a:rPr lang="ko-KR" altLang="en-US" b="1"/>
              <a:t>과 </a:t>
            </a:r>
            <a:r>
              <a:rPr lang="en-US" altLang="ko-KR" b="1"/>
              <a:t>bounding box regression </a:t>
            </a:r>
            <a:r>
              <a:rPr lang="ko-KR" altLang="en-US" b="1"/>
              <a:t>예측 값을 각각 계산</a:t>
            </a:r>
            <a:r>
              <a:rPr lang="ko-KR" altLang="en-US"/>
              <a:t>해줌</a:t>
            </a:r>
            <a:r>
              <a:rPr lang="en-US" altLang="ko-KR"/>
              <a:t>. </a:t>
            </a:r>
            <a:r>
              <a:rPr lang="ko-KR" altLang="en-US"/>
              <a:t>이 때 </a:t>
            </a:r>
            <a:r>
              <a:rPr lang="en-US" altLang="ko-KR"/>
              <a:t>FCN</a:t>
            </a:r>
            <a:r>
              <a:rPr lang="ko-KR" altLang="en-US"/>
              <a:t>을 사용한다</a:t>
            </a:r>
            <a:r>
              <a:rPr lang="en-US" altLang="ko-KR"/>
              <a:t>. (</a:t>
            </a:r>
            <a:r>
              <a:rPr lang="ko-KR" altLang="en-US"/>
              <a:t>입력 크기에 상관없이 동작</a:t>
            </a:r>
            <a:r>
              <a:rPr lang="en-US" altLang="ko-KR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Classification</a:t>
            </a:r>
            <a:r>
              <a:rPr lang="ko-KR" altLang="en-US" b="1"/>
              <a:t>의 경우</a:t>
            </a:r>
            <a:r>
              <a:rPr lang="en-US" altLang="ko-KR" b="1"/>
              <a:t>, </a:t>
            </a:r>
            <a:r>
              <a:rPr lang="ko-KR" altLang="en-US" b="1"/>
              <a:t>각 </a:t>
            </a:r>
            <a:r>
              <a:rPr lang="en-US" altLang="ko-KR" b="1"/>
              <a:t>anchor box</a:t>
            </a:r>
            <a:r>
              <a:rPr lang="ko-KR" altLang="en-US" b="1"/>
              <a:t>가 </a:t>
            </a:r>
            <a:r>
              <a:rPr lang="en-US" altLang="ko-KR" b="1"/>
              <a:t>object</a:t>
            </a:r>
            <a:r>
              <a:rPr lang="ko-KR" altLang="en-US" b="1"/>
              <a:t>인지 아닌지에 대해서만 예측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/>
              <a:t>1x1 conv </a:t>
            </a:r>
            <a:r>
              <a:rPr lang="ko-KR" altLang="en-US"/>
              <a:t>연산을 </a:t>
            </a:r>
            <a:r>
              <a:rPr lang="en-US" altLang="ko-KR"/>
              <a:t>2x9 (object O/X, </a:t>
            </a:r>
            <a:r>
              <a:rPr lang="ko-KR" altLang="en-US"/>
              <a:t>앵커박스개수 </a:t>
            </a:r>
            <a:r>
              <a:rPr lang="en-US" altLang="ko-KR"/>
              <a:t>9) </a:t>
            </a:r>
            <a:r>
              <a:rPr lang="ko-KR" altLang="en-US"/>
              <a:t>만큼 수행해준다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/>
              <a:t>수행 결과</a:t>
            </a:r>
            <a:r>
              <a:rPr lang="en-US" altLang="ko-KR"/>
              <a:t>, </a:t>
            </a:r>
            <a:r>
              <a:rPr lang="ko-KR" altLang="en-US"/>
              <a:t>각 </a:t>
            </a:r>
            <a:r>
              <a:rPr lang="en-US" altLang="ko-KR"/>
              <a:t>grid cell</a:t>
            </a:r>
            <a:r>
              <a:rPr lang="ko-KR" altLang="en-US"/>
              <a:t>을 중심 좌표로 생성된 </a:t>
            </a:r>
            <a:r>
              <a:rPr lang="en-US" altLang="ko-KR"/>
              <a:t>anchor box</a:t>
            </a:r>
            <a:r>
              <a:rPr lang="ko-KR" altLang="en-US"/>
              <a:t>가 </a:t>
            </a:r>
            <a:r>
              <a:rPr lang="en-US" altLang="ko-KR"/>
              <a:t>object</a:t>
            </a:r>
            <a:r>
              <a:rPr lang="ko-KR" altLang="en-US"/>
              <a:t>인지 아닌지에 대한 정보가 모두 담겨 있게 된다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Bounding Box Regression</a:t>
            </a:r>
            <a:r>
              <a:rPr lang="ko-KR" altLang="en-US" b="1"/>
              <a:t>의 경우</a:t>
            </a:r>
            <a:r>
              <a:rPr lang="en-US" altLang="ko-KR" b="1"/>
              <a:t>, </a:t>
            </a:r>
            <a:r>
              <a:rPr lang="ko-KR" altLang="en-US" b="1"/>
              <a:t>각 </a:t>
            </a:r>
            <a:r>
              <a:rPr lang="en-US" altLang="ko-KR" b="1"/>
              <a:t>anchor box</a:t>
            </a:r>
            <a:r>
              <a:rPr lang="ko-KR" altLang="en-US" b="1"/>
              <a:t>로 예측한 물체의 </a:t>
            </a:r>
            <a:r>
              <a:rPr lang="en-US" altLang="ko-KR" b="1"/>
              <a:t>xywh</a:t>
            </a:r>
            <a:r>
              <a:rPr lang="ko-KR" altLang="en-US" b="1"/>
              <a:t>를 계산</a:t>
            </a:r>
            <a:r>
              <a:rPr lang="ko-KR" altLang="en-US"/>
              <a:t>하기 때문에 </a:t>
            </a:r>
            <a:r>
              <a:rPr lang="en-US" altLang="ko-KR"/>
              <a:t>1x1 </a:t>
            </a:r>
            <a:r>
              <a:rPr lang="ko-KR" altLang="en-US"/>
              <a:t>연산을 </a:t>
            </a:r>
            <a:r>
              <a:rPr lang="en-US" altLang="ko-KR"/>
              <a:t>4x9 (xywh, </a:t>
            </a:r>
            <a:r>
              <a:rPr lang="ko-KR" altLang="en-US"/>
              <a:t>앵커박스</a:t>
            </a:r>
            <a:r>
              <a:rPr lang="en-US" altLang="ko-KR"/>
              <a:t>9</a:t>
            </a:r>
            <a:r>
              <a:rPr lang="ko-KR" altLang="en-US"/>
              <a:t>개</a:t>
            </a:r>
            <a:r>
              <a:rPr lang="en-US" altLang="ko-KR"/>
              <a:t>) </a:t>
            </a:r>
            <a:r>
              <a:rPr lang="ko-KR" altLang="en-US"/>
              <a:t>만큼 수행해준다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/>
              <a:t>Classification </a:t>
            </a:r>
            <a:r>
              <a:rPr lang="ko-KR" altLang="en-US"/>
              <a:t>결과를 이용해 </a:t>
            </a:r>
            <a:r>
              <a:rPr lang="en-US" altLang="ko-KR"/>
              <a:t>anchor box</a:t>
            </a:r>
            <a:r>
              <a:rPr lang="ko-KR" altLang="en-US"/>
              <a:t>들 중 </a:t>
            </a:r>
            <a:r>
              <a:rPr lang="en-US" altLang="ko-KR"/>
              <a:t>object</a:t>
            </a:r>
            <a:r>
              <a:rPr lang="ko-KR" altLang="en-US"/>
              <a:t>일 확률일 높은 순으로 정렬한 뒤</a:t>
            </a:r>
            <a:r>
              <a:rPr lang="en-US" altLang="ko-KR"/>
              <a:t>, </a:t>
            </a:r>
            <a:r>
              <a:rPr lang="ko-KR" altLang="en-US"/>
              <a:t>상위 </a:t>
            </a:r>
            <a:r>
              <a:rPr lang="en-US" altLang="ko-KR"/>
              <a:t>N</a:t>
            </a:r>
            <a:r>
              <a:rPr lang="ko-KR" altLang="en-US"/>
              <a:t>개에 해당하는 </a:t>
            </a:r>
            <a:r>
              <a:rPr lang="en-US" altLang="ko-KR"/>
              <a:t>anchor box</a:t>
            </a:r>
            <a:r>
              <a:rPr lang="ko-KR" altLang="en-US"/>
              <a:t>를 </a:t>
            </a:r>
            <a:r>
              <a:rPr lang="en-US" altLang="ko-KR"/>
              <a:t>Bounding box regression</a:t>
            </a:r>
            <a:r>
              <a:rPr lang="ko-KR" altLang="en-US"/>
              <a:t>과 </a:t>
            </a:r>
            <a:r>
              <a:rPr lang="en-US" altLang="ko-KR"/>
              <a:t>NMS</a:t>
            </a:r>
            <a:r>
              <a:rPr lang="ko-KR" altLang="en-US"/>
              <a:t>를 이용해 최종 </a:t>
            </a:r>
            <a:r>
              <a:rPr lang="en-US" altLang="ko-KR"/>
              <a:t>RoI </a:t>
            </a:r>
            <a:r>
              <a:rPr lang="ko-KR" altLang="en-US"/>
              <a:t>영역을 뽑아낸다</a:t>
            </a:r>
            <a:r>
              <a:rPr lang="en-US" altLang="ko-KR"/>
              <a:t>.</a:t>
            </a:r>
          </a:p>
          <a:p>
            <a:br>
              <a:rPr lang="en-US" altLang="ko-KR" b="0"/>
            </a:br>
            <a:br>
              <a:rPr lang="en-US" altLang="ko-KR" b="0"/>
            </a:br>
            <a:endParaRPr lang="en-US" altLang="ko-KR" b="0"/>
          </a:p>
          <a:p>
            <a:endParaRPr lang="en-US" altLang="ko-KR" b="0"/>
          </a:p>
          <a:p>
            <a:endParaRPr lang="ko-KR" altLang="en-US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5BAD14-24F3-16FB-FE9A-BAA0C2E1A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01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문제점</a:t>
            </a:r>
            <a:r>
              <a:rPr lang="en-US" altLang="ko-KR"/>
              <a:t>: conv </a:t>
            </a:r>
            <a:r>
              <a:rPr lang="ko-KR" altLang="en-US"/>
              <a:t>레이어에서 </a:t>
            </a:r>
            <a:r>
              <a:rPr lang="en-US" altLang="ko-KR"/>
              <a:t>spatial </a:t>
            </a:r>
            <a:r>
              <a:rPr lang="ko-KR" altLang="en-US"/>
              <a:t>정보를 포함하더라도 </a:t>
            </a:r>
            <a:r>
              <a:rPr lang="en-US" altLang="ko-KR"/>
              <a:t>FC </a:t>
            </a:r>
            <a:r>
              <a:rPr lang="ko-KR" altLang="en-US"/>
              <a:t>레이어를 거치면 공간적 정보가 손실된다</a:t>
            </a:r>
            <a:r>
              <a:rPr lang="en-US" altLang="ko-KR"/>
              <a:t>. + </a:t>
            </a:r>
            <a:r>
              <a:rPr lang="ko-KR" altLang="en-US"/>
              <a:t>입력 이미지 크기는 고정된다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segmentation</a:t>
            </a:r>
            <a:r>
              <a:rPr lang="ko-KR" altLang="en-US"/>
              <a:t>의 목적</a:t>
            </a:r>
            <a:r>
              <a:rPr lang="en-US" altLang="ko-KR"/>
              <a:t>: </a:t>
            </a:r>
            <a:r>
              <a:rPr lang="ko-KR" altLang="en-US" b="1">
                <a:effectLst/>
              </a:rPr>
              <a:t>원본 이미지의 각 픽셀에 대해 클래스를 구분하고 </a:t>
            </a:r>
            <a:r>
              <a:rPr lang="en-US" altLang="ko-KR" b="1">
                <a:effectLst/>
              </a:rPr>
              <a:t>instance </a:t>
            </a:r>
            <a:r>
              <a:rPr lang="ko-KR" altLang="en-US" b="1">
                <a:effectLst/>
              </a:rPr>
              <a:t>및 배경을 분할</a:t>
            </a:r>
            <a:r>
              <a:rPr lang="ko-KR" altLang="en-US"/>
              <a:t>하는 것으로</a:t>
            </a:r>
            <a:r>
              <a:rPr lang="ko-KR" altLang="en-US" b="1">
                <a:effectLst/>
              </a:rPr>
              <a:t> 위치 정보가 매우 중요</a:t>
            </a:r>
            <a:r>
              <a:rPr lang="ko-KR" altLang="en-US"/>
              <a:t>하다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해결</a:t>
            </a:r>
            <a:r>
              <a:rPr lang="en-US" altLang="ko-KR"/>
              <a:t>: FCN</a:t>
            </a:r>
            <a:r>
              <a:rPr lang="ko-KR" altLang="en-US"/>
              <a:t>으로 모든 레이어를 </a:t>
            </a:r>
            <a:r>
              <a:rPr lang="en-US" altLang="ko-KR"/>
              <a:t>convolution</a:t>
            </a:r>
            <a:r>
              <a:rPr lang="ko-KR" altLang="en-US"/>
              <a:t> </a:t>
            </a:r>
            <a:r>
              <a:rPr lang="en-US" altLang="ko-KR"/>
              <a:t>layer</a:t>
            </a:r>
            <a:r>
              <a:rPr lang="ko-KR" altLang="en-US"/>
              <a:t>로 대체 </a:t>
            </a:r>
            <a:endParaRPr lang="en-US" altLang="ko-KR"/>
          </a:p>
          <a:p>
            <a:r>
              <a:rPr lang="ko-KR" altLang="en-US"/>
              <a:t>기존 </a:t>
            </a:r>
            <a:r>
              <a:rPr lang="en-US" altLang="ko-KR"/>
              <a:t>conv layer</a:t>
            </a:r>
            <a:r>
              <a:rPr lang="ko-KR" altLang="en-US"/>
              <a:t>를 </a:t>
            </a:r>
            <a:r>
              <a:rPr lang="en-US" altLang="ko-KR"/>
              <a:t>pretrain</a:t>
            </a:r>
            <a:r>
              <a:rPr lang="ko-KR" altLang="en-US"/>
              <a:t>한 상태에서 </a:t>
            </a:r>
            <a:r>
              <a:rPr lang="en-US" altLang="ko-KR"/>
              <a:t>FC </a:t>
            </a:r>
            <a:r>
              <a:rPr lang="ko-KR" altLang="en-US"/>
              <a:t>레이어를 버리고 </a:t>
            </a:r>
            <a:r>
              <a:rPr lang="en-US" altLang="ko-KR"/>
              <a:t>1x1 conv</a:t>
            </a:r>
            <a:r>
              <a:rPr lang="ko-KR" altLang="en-US"/>
              <a:t>와 </a:t>
            </a:r>
            <a:r>
              <a:rPr lang="en-US" altLang="ko-KR"/>
              <a:t>up-sampling(transpose convolution)</a:t>
            </a:r>
            <a:r>
              <a:rPr lang="ko-KR" altLang="en-US"/>
              <a:t>으로 변경하여 </a:t>
            </a:r>
            <a:r>
              <a:rPr lang="en-US" altLang="ko-KR"/>
              <a:t>finetuning </a:t>
            </a:r>
            <a:r>
              <a:rPr lang="ko-KR" altLang="en-US"/>
              <a:t>진행함 </a:t>
            </a:r>
            <a:endParaRPr lang="en-US" altLang="ko-KR"/>
          </a:p>
          <a:p>
            <a:r>
              <a:rPr lang="ko-KR" altLang="en-US"/>
              <a:t>입력 사이즈와 같이 사이즈 회복하도록 네트워크 구성됨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순서</a:t>
            </a:r>
            <a:endParaRPr lang="en-US" altLang="ko-KR"/>
          </a:p>
          <a:p>
            <a:pPr>
              <a:buFont typeface="+mj-lt"/>
              <a:buAutoNum type="arabicPeriod"/>
            </a:pPr>
            <a:r>
              <a:rPr lang="en-US" altLang="ko-KR"/>
              <a:t>Convolution Layer</a:t>
            </a:r>
            <a:r>
              <a:rPr lang="ko-KR" altLang="en-US"/>
              <a:t>를 통해 </a:t>
            </a:r>
            <a:r>
              <a:rPr lang="en-US" altLang="ko-KR"/>
              <a:t>Feature </a:t>
            </a:r>
            <a:r>
              <a:rPr lang="ko-KR" altLang="en-US"/>
              <a:t>추출</a:t>
            </a:r>
          </a:p>
          <a:p>
            <a:pPr>
              <a:buFont typeface="+mj-lt"/>
              <a:buAutoNum type="arabicPeriod"/>
            </a:pPr>
            <a:r>
              <a:rPr lang="en-US" altLang="ko-KR"/>
              <a:t>1x1 Convolution Layer</a:t>
            </a:r>
            <a:r>
              <a:rPr lang="ko-KR" altLang="en-US"/>
              <a:t>를 이용해 피처맵의 체널수를 데이터셋 객체의 개수와 동일하게 변경</a:t>
            </a:r>
            <a:r>
              <a:rPr lang="en-US" altLang="ko-KR"/>
              <a:t>(Class Presence Heat Map </a:t>
            </a:r>
            <a:r>
              <a:rPr lang="ko-KR" altLang="en-US"/>
              <a:t>추출</a:t>
            </a:r>
            <a:r>
              <a:rPr lang="en-US" altLang="ko-KR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/>
              <a:t>Up-sampling: </a:t>
            </a:r>
            <a:r>
              <a:rPr lang="ko-KR" altLang="en-US"/>
              <a:t>낮은 해상도의 </a:t>
            </a:r>
            <a:r>
              <a:rPr lang="en-US" altLang="ko-KR"/>
              <a:t>Heat Map</a:t>
            </a:r>
            <a:r>
              <a:rPr lang="ko-KR" altLang="en-US"/>
              <a:t>을 </a:t>
            </a:r>
            <a:r>
              <a:rPr lang="en-US" altLang="ko-KR"/>
              <a:t>Upsampling(=Transposed Convolution) </a:t>
            </a:r>
            <a:r>
              <a:rPr lang="ko-KR" altLang="en-US"/>
              <a:t>한 뒤</a:t>
            </a:r>
            <a:r>
              <a:rPr lang="en-US" altLang="ko-KR"/>
              <a:t>, </a:t>
            </a:r>
            <a:r>
              <a:rPr lang="ko-KR" altLang="en-US"/>
              <a:t>입력 이미지와 같은 크기의 </a:t>
            </a:r>
            <a:r>
              <a:rPr lang="en-US" altLang="ko-KR"/>
              <a:t>Map </a:t>
            </a:r>
            <a:r>
              <a:rPr lang="ko-KR" altLang="en-US"/>
              <a:t>생성</a:t>
            </a:r>
          </a:p>
          <a:p>
            <a:pPr>
              <a:buFont typeface="+mj-lt"/>
              <a:buAutoNum type="arabicPeriod"/>
            </a:pPr>
            <a:r>
              <a:rPr lang="ko-KR" altLang="en-US"/>
              <a:t>최종 피처 맵과 라벨 피처맵의 차이를 이용하여 네트워크 학습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10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b="1" i="0">
                <a:effectLst/>
                <a:latin typeface="var(--font-fk-grotesk)"/>
              </a:rPr>
              <a:t>RoI Wrap (Image Warping)</a:t>
            </a:r>
          </a:p>
          <a:p>
            <a:pPr algn="l"/>
            <a:r>
              <a:rPr lang="en-US" altLang="ko-KR" b="0" i="0">
                <a:effectLst/>
                <a:latin typeface="__fkGroteskNeue_598ab8"/>
              </a:rPr>
              <a:t>R-CNN</a:t>
            </a:r>
            <a:r>
              <a:rPr lang="ko-KR" altLang="en-US" b="0" i="0">
                <a:effectLst/>
                <a:latin typeface="__fkGroteskNeue_598ab8"/>
              </a:rPr>
              <a:t>에서 사용되었습니다</a:t>
            </a:r>
            <a:endParaRPr lang="en-US" altLang="ko-KR" b="0" i="0">
              <a:effectLst/>
              <a:latin typeface="__fkGroteskNeue_598ab8"/>
            </a:endParaRPr>
          </a:p>
          <a:p>
            <a:pPr algn="l"/>
            <a:r>
              <a:rPr lang="ko-KR" altLang="en-US" b="0" i="0">
                <a:effectLst/>
                <a:latin typeface="__fkGroteskNeue_598ab8"/>
              </a:rPr>
              <a:t>다양한 크기의 </a:t>
            </a:r>
            <a:r>
              <a:rPr lang="en-US" altLang="ko-KR" b="0" i="0">
                <a:effectLst/>
                <a:latin typeface="__fkGroteskNeue_598ab8"/>
              </a:rPr>
              <a:t>RoI</a:t>
            </a:r>
            <a:r>
              <a:rPr lang="ko-KR" altLang="en-US" b="0" i="0">
                <a:effectLst/>
                <a:latin typeface="__fkGroteskNeue_598ab8"/>
              </a:rPr>
              <a:t>를 지정된 크기</a:t>
            </a:r>
            <a:r>
              <a:rPr lang="en-US" altLang="ko-KR" b="0" i="0">
                <a:effectLst/>
                <a:latin typeface="__fkGroteskNeue_598ab8"/>
              </a:rPr>
              <a:t>(</a:t>
            </a:r>
            <a:r>
              <a:rPr lang="ko-KR" altLang="en-US" b="0" i="0">
                <a:effectLst/>
                <a:latin typeface="__fkGroteskNeue_598ab8"/>
              </a:rPr>
              <a:t>예</a:t>
            </a:r>
            <a:r>
              <a:rPr lang="en-US" altLang="ko-KR" b="0" i="0">
                <a:effectLst/>
                <a:latin typeface="__fkGroteskNeue_598ab8"/>
              </a:rPr>
              <a:t>: </a:t>
            </a:r>
            <a:r>
              <a:rPr lang="ko-KR" altLang="en-US" b="0" i="0">
                <a:effectLst/>
                <a:latin typeface="__fkGroteskNeue_598ab8"/>
              </a:rPr>
              <a:t>정사각형</a:t>
            </a:r>
            <a:r>
              <a:rPr lang="en-US" altLang="ko-KR" b="0" i="0">
                <a:effectLst/>
                <a:latin typeface="__fkGroteskNeue_598ab8"/>
              </a:rPr>
              <a:t>)</a:t>
            </a:r>
            <a:r>
              <a:rPr lang="ko-KR" altLang="en-US" b="0" i="0">
                <a:effectLst/>
                <a:latin typeface="__fkGroteskNeue_598ab8"/>
              </a:rPr>
              <a:t>로 변형합니다</a:t>
            </a:r>
            <a:endParaRPr lang="en-US" altLang="ko-KR" b="0" i="0" u="none" strike="noStrike">
              <a:effectLst/>
              <a:latin typeface="var(--font-berkeley-mono)"/>
              <a:hlinkClick r:id="rId3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__fkGroteskNeue_598ab8"/>
              </a:rPr>
              <a:t>.</a:t>
            </a:r>
            <a:r>
              <a:rPr lang="ko-KR" altLang="en-US" b="0" i="0">
                <a:effectLst/>
                <a:latin typeface="__fkGroteskNeue_598ab8"/>
              </a:rPr>
              <a:t>단점</a:t>
            </a:r>
            <a:r>
              <a:rPr lang="en-US" altLang="ko-KR" b="0" i="0">
                <a:effectLst/>
                <a:latin typeface="__fkGroteskNeue_598ab8"/>
              </a:rPr>
              <a:t>:</a:t>
            </a:r>
            <a:r>
              <a:rPr lang="ko-KR" altLang="en-US" b="0" i="0">
                <a:effectLst/>
                <a:latin typeface="__fkGroteskNeue_598ab8"/>
              </a:rPr>
              <a:t>원본 </a:t>
            </a:r>
            <a:r>
              <a:rPr lang="en-US" altLang="ko-KR" b="0" i="0">
                <a:effectLst/>
                <a:latin typeface="__fkGroteskNeue_598ab8"/>
              </a:rPr>
              <a:t>RoI</a:t>
            </a:r>
            <a:r>
              <a:rPr lang="ko-KR" altLang="en-US" b="0" i="0">
                <a:effectLst/>
                <a:latin typeface="__fkGroteskNeue_598ab8"/>
              </a:rPr>
              <a:t>의 이미지 비율이 왜곡됩니다</a:t>
            </a:r>
            <a:r>
              <a:rPr lang="en-US" altLang="ko-KR" b="0" i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__fkGroteskNeue_598ab8"/>
              </a:rPr>
              <a:t>원본 정보의 손실로 인해 성능 저하가 발생할 수 있습니다</a:t>
            </a:r>
            <a:r>
              <a:rPr lang="en-US" altLang="ko-KR" b="0" i="0">
                <a:effectLst/>
                <a:latin typeface="__fkGroteskNeue_598ab8"/>
              </a:rPr>
              <a:t>.</a:t>
            </a:r>
          </a:p>
          <a:p>
            <a:endParaRPr lang="en-US" altLang="ko-KR"/>
          </a:p>
          <a:p>
            <a:pPr algn="l"/>
            <a:r>
              <a:rPr lang="en-US" altLang="ko-KR" b="1" i="0">
                <a:effectLst/>
                <a:latin typeface="var(--font-fk-grotesk)"/>
              </a:rPr>
              <a:t>RoI Pool (Region of Interest Pooling) </a:t>
            </a:r>
          </a:p>
          <a:p>
            <a:pPr algn="l"/>
            <a:r>
              <a:rPr lang="en-US" altLang="ko-KR" b="0" i="0">
                <a:effectLst/>
                <a:latin typeface="__fkGroteskNeue_598ab8"/>
              </a:rPr>
              <a:t>Fast R-CNN</a:t>
            </a:r>
            <a:r>
              <a:rPr lang="ko-KR" altLang="en-US" b="0" i="0">
                <a:effectLst/>
                <a:latin typeface="__fkGroteskNeue_598ab8"/>
              </a:rPr>
              <a:t>에서 도입되었습니다</a:t>
            </a:r>
            <a:endParaRPr lang="en-US" altLang="ko-KR" b="0" i="0" u="none" strike="noStrike">
              <a:effectLst/>
              <a:latin typeface="var(--font-berkeley-mono)"/>
            </a:endParaRPr>
          </a:p>
          <a:p>
            <a:pPr algn="l"/>
            <a:r>
              <a:rPr lang="ko-KR" altLang="en-US" b="0" i="0">
                <a:effectLst/>
                <a:latin typeface="__fkGroteskNeue_598ab8"/>
              </a:rPr>
              <a:t>다양한 크기의 </a:t>
            </a:r>
            <a:r>
              <a:rPr lang="en-US" altLang="ko-KR" b="0" i="0">
                <a:effectLst/>
                <a:latin typeface="__fkGroteskNeue_598ab8"/>
              </a:rPr>
              <a:t>RoI</a:t>
            </a:r>
            <a:r>
              <a:rPr lang="ko-KR" altLang="en-US" b="0" i="0">
                <a:effectLst/>
                <a:latin typeface="__fkGroteskNeue_598ab8"/>
              </a:rPr>
              <a:t>를 고정된 크기의 특징 맵으로 변환합니다</a:t>
            </a:r>
            <a:endParaRPr lang="en-US" altLang="ko-KR" b="0" i="0">
              <a:effectLst/>
              <a:latin typeface="__fkGroteskNeue_598ab8"/>
            </a:endParaRPr>
          </a:p>
          <a:p>
            <a:pPr algn="l"/>
            <a:r>
              <a:rPr lang="ko-KR" altLang="en-US" b="0" i="0">
                <a:effectLst/>
                <a:latin typeface="__fkGroteskNeue_598ab8"/>
              </a:rPr>
              <a:t>과정</a:t>
            </a:r>
            <a:r>
              <a:rPr lang="en-US" altLang="ko-KR" b="0" i="0">
                <a:effectLst/>
                <a:latin typeface="__fkGroteskNeue_598ab8"/>
              </a:rPr>
              <a:t>:RoI</a:t>
            </a:r>
            <a:r>
              <a:rPr lang="ko-KR" altLang="en-US" b="0" i="0">
                <a:effectLst/>
                <a:latin typeface="__fkGroteskNeue_598ab8"/>
              </a:rPr>
              <a:t>를 </a:t>
            </a:r>
            <a:r>
              <a:rPr lang="en-US" altLang="ko-KR" b="0" i="0">
                <a:effectLst/>
                <a:latin typeface="__fkGroteskNeue_598ab8"/>
              </a:rPr>
              <a:t>feature map</a:t>
            </a:r>
            <a:r>
              <a:rPr lang="ko-KR" altLang="en-US" b="0" i="0">
                <a:effectLst/>
                <a:latin typeface="__fkGroteskNeue_598ab8"/>
              </a:rPr>
              <a:t>의 격자에 맞춰 조정합니다</a:t>
            </a:r>
            <a:r>
              <a:rPr lang="en-US" altLang="ko-KR" b="0" i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__fkGroteskNeue_598ab8"/>
              </a:rPr>
              <a:t>조정된 </a:t>
            </a:r>
            <a:r>
              <a:rPr lang="en-US" altLang="ko-KR" b="0" i="0">
                <a:effectLst/>
                <a:latin typeface="__fkGroteskNeue_598ab8"/>
              </a:rPr>
              <a:t>RoI</a:t>
            </a:r>
            <a:r>
              <a:rPr lang="ko-KR" altLang="en-US" b="0" i="0">
                <a:effectLst/>
                <a:latin typeface="__fkGroteskNeue_598ab8"/>
              </a:rPr>
              <a:t>를 균등한 크기의 부분 영역으로 나눕니다</a:t>
            </a:r>
            <a:r>
              <a:rPr lang="en-US" altLang="ko-KR" b="0" i="0">
                <a:effectLst/>
                <a:latin typeface="__fkGroteskNeue_598ab8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__fkGroteskNeue_598ab8"/>
              </a:rPr>
              <a:t>각 부분 영역에서 </a:t>
            </a:r>
            <a:r>
              <a:rPr lang="en-US" altLang="ko-KR" b="0" i="0">
                <a:effectLst/>
                <a:latin typeface="__fkGroteskNeue_598ab8"/>
              </a:rPr>
              <a:t>max pooling</a:t>
            </a:r>
            <a:r>
              <a:rPr lang="ko-KR" altLang="en-US" b="0" i="0">
                <a:effectLst/>
                <a:latin typeface="__fkGroteskNeue_598ab8"/>
              </a:rPr>
              <a:t>을 수행합니다</a:t>
            </a:r>
            <a:endParaRPr lang="en-US" altLang="ko-KR" b="0" i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__fkGroteskNeue_598ab8"/>
              </a:rPr>
              <a:t>단점</a:t>
            </a:r>
            <a:r>
              <a:rPr lang="en-US" altLang="ko-KR" b="0" i="0">
                <a:effectLst/>
                <a:latin typeface="__fkGroteskNeue_598ab8"/>
              </a:rPr>
              <a:t>: </a:t>
            </a:r>
            <a:r>
              <a:rPr lang="ko-KR" altLang="en-US" b="0" i="0">
                <a:effectLst/>
                <a:latin typeface="__fkGroteskNeue_598ab8"/>
              </a:rPr>
              <a:t>두 번의 양자화 과정으로 인한 정보 손실이 발생할 수 있습니다</a:t>
            </a:r>
            <a:endParaRPr lang="en-US" altLang="ko-KR" b="0" i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__fkGroteskNeue_598ab8"/>
              </a:rPr>
              <a:t>---------------------------------------------------------------------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/>
              <a:t>점선 격자</a:t>
            </a:r>
            <a:r>
              <a:rPr lang="en-US" altLang="ko-KR"/>
              <a:t>: feature map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/>
              <a:t>실선</a:t>
            </a:r>
            <a:r>
              <a:rPr lang="en-US" altLang="ko-KR"/>
              <a:t>: RoI (</a:t>
            </a:r>
            <a:r>
              <a:rPr lang="ko-KR" altLang="en-US"/>
              <a:t>그림에서는 </a:t>
            </a:r>
            <a:r>
              <a:rPr lang="en-US" altLang="ko-KR"/>
              <a:t>2x2)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/>
              <a:t>각 </a:t>
            </a:r>
            <a:r>
              <a:rPr lang="en-US" altLang="ko-KR"/>
              <a:t>bin </a:t>
            </a:r>
            <a:r>
              <a:rPr lang="ko-KR" altLang="en-US"/>
              <a:t>안의 </a:t>
            </a:r>
            <a:r>
              <a:rPr lang="en-US" altLang="ko-KR"/>
              <a:t>4</a:t>
            </a:r>
            <a:r>
              <a:rPr lang="ko-KR" altLang="en-US"/>
              <a:t>개의 점들이 </a:t>
            </a:r>
            <a:r>
              <a:rPr lang="en-US" altLang="ko-KR"/>
              <a:t>sampling point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/>
              <a:t> RoI Align</a:t>
            </a:r>
            <a:r>
              <a:rPr lang="ko-KR" altLang="en-US"/>
              <a:t>은 각 </a:t>
            </a:r>
            <a:r>
              <a:rPr lang="en-US" altLang="ko-KR"/>
              <a:t>sampling point</a:t>
            </a:r>
            <a:r>
              <a:rPr lang="ko-KR" altLang="en-US"/>
              <a:t>의 값을 주변 격자 포인트에서 양선형 보간을 통해 이루어진다</a:t>
            </a:r>
            <a:r>
              <a:rPr lang="en-US" altLang="ko-KR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/>
              <a:t> RoI </a:t>
            </a:r>
            <a:r>
              <a:rPr lang="ko-KR" altLang="en-US"/>
              <a:t>경계</a:t>
            </a:r>
            <a:r>
              <a:rPr lang="en-US" altLang="ko-KR"/>
              <a:t>, bin, sampling point </a:t>
            </a:r>
            <a:r>
              <a:rPr lang="ko-KR" altLang="en-US"/>
              <a:t>모두에서 양자화가 이루어지지 않기 때문에</a:t>
            </a:r>
            <a:r>
              <a:rPr lang="en-US" altLang="ko-KR"/>
              <a:t>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/>
              <a:t>RoI Align</a:t>
            </a:r>
            <a:r>
              <a:rPr lang="ko-KR" altLang="en-US"/>
              <a:t>은 입력 특징과 추출된 특징 간의 </a:t>
            </a:r>
            <a:r>
              <a:rPr lang="en-US" altLang="ko-KR"/>
              <a:t>alignment </a:t>
            </a:r>
            <a:r>
              <a:rPr lang="ko-KR" altLang="en-US"/>
              <a:t>정렬을 유지한다</a:t>
            </a:r>
            <a:r>
              <a:rPr lang="en-US" altLang="ko-KR"/>
              <a:t>. </a:t>
            </a:r>
            <a:endParaRPr lang="en-US" altLang="ko-KR" b="0" i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u="none" strike="noStrike">
              <a:effectLst/>
              <a:latin typeface="__fkGroteskNeue_598ab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>
                <a:effectLst/>
              </a:rPr>
              <a:t>각 </a:t>
            </a:r>
            <a:r>
              <a:rPr lang="en-US" altLang="ko-KR" b="1">
                <a:effectLst/>
              </a:rPr>
              <a:t>sampling point</a:t>
            </a:r>
            <a:r>
              <a:rPr lang="ko-KR" altLang="en-US" b="1">
                <a:effectLst/>
              </a:rPr>
              <a:t>에서 계산된 값은 최종적으로 </a:t>
            </a:r>
            <a:r>
              <a:rPr lang="en-US" altLang="ko-KR" b="1">
                <a:effectLst/>
              </a:rPr>
              <a:t>RoIAlign</a:t>
            </a:r>
            <a:r>
              <a:rPr lang="ko-KR" altLang="en-US" b="1">
                <a:effectLst/>
              </a:rPr>
              <a:t>의 출력으로 사용</a:t>
            </a:r>
            <a:r>
              <a:rPr lang="ko-KR" altLang="en-US" b="1"/>
              <a:t>된다</a:t>
            </a:r>
            <a:r>
              <a:rPr lang="en-US" altLang="ko-KR" b="1"/>
              <a:t>. </a:t>
            </a:r>
            <a:r>
              <a:rPr lang="ko-KR" altLang="en-US" b="1"/>
              <a:t>나중에 </a:t>
            </a:r>
            <a:r>
              <a:rPr lang="en-US" altLang="ko-KR" b="1"/>
              <a:t>Mask </a:t>
            </a:r>
            <a:r>
              <a:rPr lang="ko-KR" altLang="en-US" b="1"/>
              <a:t>예측이나 분류 작업에 사용함</a:t>
            </a:r>
            <a:r>
              <a:rPr lang="en-US" altLang="ko-KR" b="1"/>
              <a:t>. </a:t>
            </a:r>
            <a:endParaRPr lang="en-US" altLang="ko-KR" b="1" i="0" u="none" strike="noStrike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u="none" strike="noStrike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u="none" strike="noStrike">
              <a:effectLst/>
              <a:latin typeface="var(--font-berkeley-mono)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>
                <a:effectLst/>
                <a:latin typeface="var(--font-fk-grotesk)"/>
              </a:rPr>
              <a:t>RoI Align</a:t>
            </a:r>
          </a:p>
          <a:p>
            <a:pPr algn="l"/>
            <a:endParaRPr lang="en-US" altLang="ko-KR" b="1" i="0">
              <a:effectLst/>
              <a:latin typeface="var(--font-fk-grotesk)"/>
            </a:endParaRPr>
          </a:p>
          <a:p>
            <a:pPr algn="l"/>
            <a:r>
              <a:rPr lang="en-US" altLang="ko-KR" b="0" i="0">
                <a:effectLst/>
                <a:latin typeface="__fkGroteskNeue_598ab8"/>
              </a:rPr>
              <a:t>RoI Pool</a:t>
            </a:r>
            <a:r>
              <a:rPr lang="ko-KR" altLang="en-US" b="0" i="0">
                <a:effectLst/>
                <a:latin typeface="__fkGroteskNeue_598ab8"/>
              </a:rPr>
              <a:t>의 문제점을 개선하기 위해 고안되었습니다</a:t>
            </a:r>
            <a:endParaRPr lang="en-US" altLang="ko-KR" b="0" i="0">
              <a:effectLst/>
              <a:latin typeface="__fkGroteskNeue_598ab8"/>
            </a:endParaRPr>
          </a:p>
          <a:p>
            <a:pPr algn="l"/>
            <a:r>
              <a:rPr lang="en-US" altLang="ko-KR" b="0" i="0">
                <a:effectLst/>
                <a:latin typeface="__fkGroteskNeue_598ab8"/>
              </a:rPr>
              <a:t>Mask R-CNN</a:t>
            </a:r>
            <a:r>
              <a:rPr lang="ko-KR" altLang="en-US" b="0" i="0">
                <a:effectLst/>
                <a:latin typeface="__fkGroteskNeue_598ab8"/>
              </a:rPr>
              <a:t>에서 도입되었습니다</a:t>
            </a:r>
            <a:r>
              <a:rPr lang="en-US" altLang="ko-KR" b="0" i="0">
                <a:effectLst/>
                <a:latin typeface="__fkGroteskNeue_598ab8"/>
              </a:rPr>
              <a:t>. </a:t>
            </a:r>
          </a:p>
          <a:p>
            <a:pPr algn="l"/>
            <a:r>
              <a:rPr lang="ko-KR" altLang="en-US" b="0" i="0">
                <a:effectLst/>
                <a:latin typeface="__fkGroteskNeue_598ab8"/>
              </a:rPr>
              <a:t>과정</a:t>
            </a:r>
            <a:r>
              <a:rPr lang="en-US" altLang="ko-KR" b="0" i="0">
                <a:effectLst/>
                <a:latin typeface="__fkGroteskNeue_598ab8"/>
              </a:rPr>
              <a:t>:RoI</a:t>
            </a:r>
            <a:r>
              <a:rPr lang="ko-KR" altLang="en-US" b="0" i="0">
                <a:effectLst/>
                <a:latin typeface="__fkGroteskNeue_598ab8"/>
              </a:rPr>
              <a:t>를 </a:t>
            </a:r>
            <a:r>
              <a:rPr lang="en-US" altLang="ko-KR" b="0" i="0">
                <a:effectLst/>
                <a:latin typeface="__fkGroteskNeue_598ab8"/>
              </a:rPr>
              <a:t>feature map</a:t>
            </a:r>
            <a:r>
              <a:rPr lang="ko-KR" altLang="en-US" b="0" i="0">
                <a:effectLst/>
                <a:latin typeface="__fkGroteskNeue_598ab8"/>
              </a:rPr>
              <a:t>에 정확히 맞춥니다</a:t>
            </a:r>
            <a:r>
              <a:rPr lang="en-US" altLang="ko-KR" b="0" i="0">
                <a:effectLst/>
                <a:latin typeface="__fkGroteskNeue_598ab8"/>
              </a:rPr>
              <a:t>(</a:t>
            </a:r>
            <a:r>
              <a:rPr lang="ko-KR" altLang="en-US" b="0" i="0">
                <a:effectLst/>
                <a:latin typeface="__fkGroteskNeue_598ab8"/>
              </a:rPr>
              <a:t>양자화 없음</a:t>
            </a:r>
            <a:r>
              <a:rPr lang="en-US" altLang="ko-KR" b="0" i="0">
                <a:effectLst/>
                <a:latin typeface="__fkGroteskNeue_598ab8"/>
              </a:rPr>
              <a:t>). </a:t>
            </a:r>
          </a:p>
          <a:p>
            <a:pPr algn="l"/>
            <a:r>
              <a:rPr lang="en-US" altLang="ko-KR" b="0" i="0">
                <a:effectLst/>
                <a:latin typeface="__fkGroteskNeue_598ab8"/>
              </a:rPr>
              <a:t>RoI</a:t>
            </a:r>
            <a:r>
              <a:rPr lang="ko-KR" altLang="en-US" b="0" i="0">
                <a:effectLst/>
                <a:latin typeface="__fkGroteskNeue_598ab8"/>
              </a:rPr>
              <a:t>를 지정된 크기로 정확히 등분합니다</a:t>
            </a:r>
            <a:r>
              <a:rPr lang="en-US" altLang="ko-KR" b="0" i="0">
                <a:effectLst/>
                <a:latin typeface="__fkGroteskNeue_598ab8"/>
              </a:rPr>
              <a:t>.</a:t>
            </a:r>
          </a:p>
          <a:p>
            <a:pPr algn="l"/>
            <a:r>
              <a:rPr lang="ko-KR" altLang="en-US" b="0" i="0">
                <a:effectLst/>
                <a:latin typeface="__fkGroteskNeue_598ab8"/>
              </a:rPr>
              <a:t>각 지점의 값을 </a:t>
            </a:r>
            <a:r>
              <a:rPr lang="en-US" altLang="ko-KR" b="0" i="0">
                <a:effectLst/>
                <a:latin typeface="__fkGroteskNeue_598ab8"/>
              </a:rPr>
              <a:t>bilinear interpolation</a:t>
            </a:r>
            <a:r>
              <a:rPr lang="ko-KR" altLang="en-US" b="0" i="0">
                <a:effectLst/>
                <a:latin typeface="__fkGroteskNeue_598ab8"/>
              </a:rPr>
              <a:t>을 사용해 계산합니다</a:t>
            </a:r>
            <a:endParaRPr lang="en-US" altLang="ko-KR" b="0" i="0" u="none" strike="noStrike">
              <a:effectLst/>
              <a:latin typeface="var(--font-berkeley-mono)"/>
              <a:hlinkClick r:id="rId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__fkGroteskNeue_598ab8"/>
              </a:rPr>
              <a:t>.</a:t>
            </a:r>
            <a:r>
              <a:rPr lang="ko-KR" altLang="en-US" b="0" i="0">
                <a:effectLst/>
                <a:latin typeface="__fkGroteskNeue_598ab8"/>
              </a:rPr>
              <a:t>장점</a:t>
            </a:r>
            <a:r>
              <a:rPr lang="en-US" altLang="ko-KR" b="0" i="0">
                <a:effectLst/>
                <a:latin typeface="__fkGroteskNeue_598ab8"/>
              </a:rPr>
              <a:t>:</a:t>
            </a:r>
            <a:r>
              <a:rPr lang="ko-KR" altLang="en-US" b="0" i="0">
                <a:effectLst/>
                <a:latin typeface="__fkGroteskNeue_598ab8"/>
              </a:rPr>
              <a:t>픽셀 단위의 정확한 정렬이 가능합니다</a:t>
            </a:r>
            <a:r>
              <a:rPr lang="en-US" altLang="ko-KR" b="0" i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__fkGroteskNeue_598ab8"/>
              </a:rPr>
              <a:t>원본 </a:t>
            </a:r>
            <a:r>
              <a:rPr lang="en-US" altLang="ko-KR" b="0" i="0">
                <a:effectLst/>
                <a:latin typeface="__fkGroteskNeue_598ab8"/>
              </a:rPr>
              <a:t>RoI</a:t>
            </a:r>
            <a:r>
              <a:rPr lang="ko-KR" altLang="en-US" b="0" i="0">
                <a:effectLst/>
                <a:latin typeface="__fkGroteskNeue_598ab8"/>
              </a:rPr>
              <a:t>의 비율을 유지하면서 정보 손실을 최소화합니다</a:t>
            </a:r>
            <a:r>
              <a:rPr lang="en-US" altLang="ko-KR" b="0" i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effectLst/>
              <a:latin typeface="__fkGroteskNeue_598ab8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7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Architecture</a:t>
            </a:r>
          </a:p>
          <a:p>
            <a:r>
              <a:rPr lang="en-US" altLang="ko-KR"/>
              <a:t>backbone </a:t>
            </a:r>
            <a:r>
              <a:rPr lang="ko-KR" altLang="en-US"/>
              <a:t>아키텍처에 따른 다양한 </a:t>
            </a:r>
            <a:r>
              <a:rPr lang="en-US" altLang="ko-KR"/>
              <a:t>AP </a:t>
            </a:r>
            <a:r>
              <a:rPr lang="ko-KR" altLang="en-US"/>
              <a:t>비교</a:t>
            </a:r>
            <a:r>
              <a:rPr lang="en-US" altLang="ko-KR"/>
              <a:t>. ResNeXt-101-FPN </a:t>
            </a:r>
            <a:r>
              <a:rPr lang="ko-KR" altLang="en-US"/>
              <a:t>성능이 가장 높음</a:t>
            </a:r>
            <a:endParaRPr lang="en-US" altLang="ko-KR"/>
          </a:p>
          <a:p>
            <a:endParaRPr lang="en-US" altLang="ko-KR"/>
          </a:p>
          <a:p>
            <a:r>
              <a:rPr lang="en-US" altLang="ko-KR" b="1"/>
              <a:t>Multinomial vs. Independent </a:t>
            </a:r>
          </a:p>
          <a:p>
            <a:r>
              <a:rPr lang="en-US" altLang="ko-KR"/>
              <a:t>Mask R-CNN</a:t>
            </a:r>
            <a:r>
              <a:rPr lang="ko-KR" altLang="en-US"/>
              <a:t>은 </a:t>
            </a:r>
            <a:r>
              <a:rPr lang="en-US" altLang="ko-KR"/>
              <a:t>mask</a:t>
            </a:r>
            <a:r>
              <a:rPr lang="ko-KR" altLang="en-US"/>
              <a:t>와 클래스 예측을 분리해서 작업함</a:t>
            </a:r>
            <a:r>
              <a:rPr lang="en-US" altLang="ko-KR"/>
              <a:t>. </a:t>
            </a:r>
            <a:r>
              <a:rPr lang="ko-KR" altLang="en-US"/>
              <a:t>박스에 대한 클래스를 예측하면 그에 따라 마스크를 경쟁 없이 예측함</a:t>
            </a:r>
            <a:r>
              <a:rPr lang="en-US" altLang="ko-KR"/>
              <a:t>. (</a:t>
            </a:r>
            <a:r>
              <a:rPr lang="ko-KR" altLang="en-US"/>
              <a:t>픽셀별 </a:t>
            </a:r>
            <a:r>
              <a:rPr lang="en-US" altLang="ko-KR"/>
              <a:t>sigmoid </a:t>
            </a:r>
            <a:r>
              <a:rPr lang="ko-KR" altLang="en-US"/>
              <a:t>혹은 </a:t>
            </a:r>
            <a:r>
              <a:rPr lang="en-US" altLang="ko-KR"/>
              <a:t>binary loss </a:t>
            </a:r>
            <a:r>
              <a:rPr lang="ko-KR" altLang="en-US"/>
              <a:t>사용함</a:t>
            </a:r>
            <a:r>
              <a:rPr lang="en-US" altLang="ko-KR"/>
              <a:t>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/>
              <a:t>결과 </a:t>
            </a:r>
            <a:r>
              <a:rPr lang="en-US" altLang="ko-KR" b="0"/>
              <a:t>: sigmoid </a:t>
            </a:r>
            <a:r>
              <a:rPr lang="ko-KR" altLang="en-US" b="0"/>
              <a:t>방법</a:t>
            </a:r>
            <a:r>
              <a:rPr lang="en-US" altLang="ko-KR" b="0"/>
              <a:t>(binary, </a:t>
            </a:r>
            <a:r>
              <a:rPr lang="ko-KR" altLang="en-US" b="0"/>
              <a:t>클래스 독립적으로 진행</a:t>
            </a:r>
            <a:r>
              <a:rPr lang="en-US" altLang="ko-KR" b="0"/>
              <a:t>) </a:t>
            </a:r>
            <a:r>
              <a:rPr lang="ko-KR" altLang="en-US" b="0"/>
              <a:t>방법이 </a:t>
            </a:r>
            <a:r>
              <a:rPr lang="en-US" altLang="ko-KR" b="0"/>
              <a:t>5.5point AP </a:t>
            </a:r>
            <a:r>
              <a:rPr lang="ko-KR" altLang="en-US" b="0"/>
              <a:t>이득이다</a:t>
            </a:r>
            <a:r>
              <a:rPr lang="en-US" altLang="ko-KR" b="0"/>
              <a:t>.</a:t>
            </a:r>
            <a:endParaRPr lang="ko-KR" altLang="en-US" b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카테고리에 대한 걱정 없이 </a:t>
            </a:r>
            <a:r>
              <a:rPr lang="en-US" altLang="ko-KR"/>
              <a:t>binary </a:t>
            </a:r>
            <a:r>
              <a:rPr lang="ko-KR" altLang="en-US"/>
              <a:t>마스크를 예측하는 것이 더 좋음을 시사</a:t>
            </a:r>
          </a:p>
          <a:p>
            <a:endParaRPr lang="en-US" altLang="ko-KR"/>
          </a:p>
          <a:p>
            <a:r>
              <a:rPr lang="en-US" altLang="ko-KR" b="1"/>
              <a:t>Class Specific vs. Class Agnostic Masks </a:t>
            </a:r>
          </a:p>
          <a:p>
            <a:r>
              <a:rPr lang="en-US" altLang="ko-KR"/>
              <a:t>Agnostic: </a:t>
            </a:r>
            <a:r>
              <a:rPr lang="ko-KR" altLang="en-US"/>
              <a:t>무관심한</a:t>
            </a:r>
            <a:r>
              <a:rPr lang="en-US" altLang="ko-KR"/>
              <a:t>, </a:t>
            </a:r>
            <a:r>
              <a:rPr lang="ko-KR" altLang="en-US"/>
              <a:t>특정한 것에 국한되지 않는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Class-Specific</a:t>
            </a:r>
            <a:r>
              <a:rPr lang="ko-KR" altLang="en-US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각 클래스에 대해 개별적으로 마스크 생성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마스크 품질 상대적 높음</a:t>
            </a:r>
            <a:r>
              <a:rPr lang="en-US" altLang="ko-KR"/>
              <a:t>, </a:t>
            </a:r>
            <a:r>
              <a:rPr lang="ko-KR" altLang="en-US"/>
              <a:t>세부적 형태 잘 표현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AP 30.3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Class-Agnostic</a:t>
            </a:r>
            <a:r>
              <a:rPr lang="ko-KR" altLang="en-US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모든 클래스에 대해 하나의 마스크를 생성 </a:t>
            </a:r>
            <a:r>
              <a:rPr lang="en-US" altLang="ko-KR"/>
              <a:t>- </a:t>
            </a:r>
            <a:r>
              <a:rPr lang="ko-KR" altLang="en-US"/>
              <a:t>클래스에 관계 없이 동일한 마스크를 사용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클래스 간 관계가 명확하지 않기 때문에</a:t>
            </a:r>
            <a:r>
              <a:rPr lang="en-US" altLang="ko-KR"/>
              <a:t>, </a:t>
            </a:r>
            <a:r>
              <a:rPr lang="ko-KR" altLang="en-US"/>
              <a:t>마스크 품질 떨어질 수 있음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그러나 계산효율성이 높아질 수 있음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AP 29.7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RoIAlign </a:t>
            </a:r>
          </a:p>
          <a:p>
            <a:r>
              <a:rPr lang="en-US" altLang="ko-KR"/>
              <a:t>RoIAlign </a:t>
            </a:r>
            <a:r>
              <a:rPr lang="ko-KR" altLang="en-US"/>
              <a:t>성능이 높음을 제시하며</a:t>
            </a:r>
            <a:r>
              <a:rPr lang="en-US" altLang="ko-KR"/>
              <a:t>, </a:t>
            </a:r>
            <a:r>
              <a:rPr lang="ko-KR" altLang="en-US" b="0"/>
              <a:t>적절한 </a:t>
            </a:r>
            <a:r>
              <a:rPr lang="en-US" altLang="ko-KR" b="0"/>
              <a:t>alignment</a:t>
            </a:r>
            <a:r>
              <a:rPr lang="ko-KR" altLang="en-US" b="0"/>
              <a:t>가 중요함을 강조</a:t>
            </a:r>
          </a:p>
          <a:p>
            <a:r>
              <a:rPr lang="en-US" altLang="ko-KR"/>
              <a:t>(</a:t>
            </a:r>
            <a:r>
              <a:rPr lang="ko-KR" altLang="en-US"/>
              <a:t>참고로 </a:t>
            </a:r>
            <a:r>
              <a:rPr lang="en-US" altLang="ko-KR"/>
              <a:t>RoI Align</a:t>
            </a:r>
            <a:r>
              <a:rPr lang="ko-KR" altLang="en-US"/>
              <a:t>은 </a:t>
            </a:r>
            <a:r>
              <a:rPr lang="en-US" altLang="ko-KR"/>
              <a:t>max/average pooling</a:t>
            </a:r>
            <a:r>
              <a:rPr lang="ko-KR" altLang="en-US"/>
              <a:t>에 민감하지 않음</a:t>
            </a:r>
            <a:r>
              <a:rPr lang="en-US" altLang="ko-KR"/>
              <a:t>. </a:t>
            </a:r>
            <a:r>
              <a:rPr lang="ko-KR" altLang="en-US"/>
              <a:t>본 논문에서는 </a:t>
            </a:r>
            <a:r>
              <a:rPr lang="en-US" altLang="ko-KR"/>
              <a:t>average pooling </a:t>
            </a:r>
            <a:r>
              <a:rPr lang="ko-KR" altLang="en-US"/>
              <a:t>사용</a:t>
            </a:r>
            <a:r>
              <a:rPr lang="en-US" altLang="ko-KR"/>
              <a:t>.)</a:t>
            </a:r>
          </a:p>
          <a:p>
            <a:endParaRPr lang="en-US" altLang="ko-KR"/>
          </a:p>
          <a:p>
            <a:r>
              <a:rPr lang="en-US" altLang="ko-KR"/>
              <a:t>RoI Align</a:t>
            </a:r>
            <a:r>
              <a:rPr lang="ko-KR" altLang="en-US"/>
              <a:t>은 대형 </a:t>
            </a:r>
            <a:r>
              <a:rPr lang="en-US" altLang="ko-KR"/>
              <a:t>stride </a:t>
            </a:r>
            <a:r>
              <a:rPr lang="ko-KR" altLang="en-US"/>
              <a:t>기능을 사용한 </a:t>
            </a:r>
            <a:r>
              <a:rPr lang="en-US" altLang="ko-KR"/>
              <a:t>detection </a:t>
            </a:r>
            <a:r>
              <a:rPr lang="ko-KR" altLang="en-US"/>
              <a:t>및 </a:t>
            </a:r>
            <a:r>
              <a:rPr lang="en-US" altLang="ko-KR"/>
              <a:t>segmentation </a:t>
            </a:r>
            <a:r>
              <a:rPr lang="ko-KR" altLang="en-US"/>
              <a:t>문제를 해결</a:t>
            </a:r>
            <a:r>
              <a:rPr lang="en-US" altLang="ko-KR"/>
              <a:t>.</a:t>
            </a:r>
          </a:p>
          <a:p>
            <a:r>
              <a:rPr lang="ko-KR" altLang="en-US"/>
              <a:t>큰 </a:t>
            </a:r>
            <a:r>
              <a:rPr lang="en-US" altLang="ko-KR"/>
              <a:t>stride </a:t>
            </a:r>
            <a:r>
              <a:rPr lang="ko-KR" altLang="en-US"/>
              <a:t>값을 쓰면 좋은 점</a:t>
            </a:r>
            <a:r>
              <a:rPr lang="en-US" altLang="ko-KR"/>
              <a:t>: </a:t>
            </a:r>
            <a:r>
              <a:rPr lang="ko-KR" altLang="en-US"/>
              <a:t>전체적 구조 이해에 유리</a:t>
            </a:r>
            <a:r>
              <a:rPr lang="en-US" altLang="ko-KR"/>
              <a:t>, feature map </a:t>
            </a:r>
            <a:r>
              <a:rPr lang="ko-KR" altLang="en-US"/>
              <a:t>크기가 작아져서 계산량 줄어들어 학습 및 추론 속도 빨라짐</a:t>
            </a:r>
            <a:r>
              <a:rPr lang="en-US" altLang="ko-KR"/>
              <a:t>. </a:t>
            </a:r>
            <a:r>
              <a:rPr lang="ko-KR" altLang="en-US"/>
              <a:t>메모리 절약가능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b="1"/>
              <a:t>Mask Branch (FCN, MLP)</a:t>
            </a:r>
          </a:p>
          <a:p>
            <a:r>
              <a:rPr lang="en-US" altLang="ko-KR" b="0"/>
              <a:t>: FCN</a:t>
            </a:r>
            <a:r>
              <a:rPr lang="ko-KR" altLang="en-US" b="0"/>
              <a:t>은 모든 레이어가 </a:t>
            </a:r>
            <a:r>
              <a:rPr lang="en-US" altLang="ko-KR" b="0"/>
              <a:t>conv layer</a:t>
            </a:r>
            <a:r>
              <a:rPr lang="ko-KR" altLang="en-US" b="0"/>
              <a:t>로 구성되어 있어서 입력 이미지의 </a:t>
            </a:r>
            <a:r>
              <a:rPr lang="en-US" altLang="ko-KR" b="0"/>
              <a:t>spatial </a:t>
            </a:r>
            <a:r>
              <a:rPr lang="ko-KR" altLang="en-US" b="0"/>
              <a:t>구조를 유지하면서 연산을 수행한다</a:t>
            </a:r>
            <a:r>
              <a:rPr lang="en-US" altLang="ko-KR" b="0"/>
              <a:t>.</a:t>
            </a:r>
          </a:p>
          <a:p>
            <a:r>
              <a:rPr lang="en-US" altLang="ko-KR"/>
              <a:t>: MLP</a:t>
            </a:r>
            <a:r>
              <a:rPr lang="ko-KR" altLang="en-US"/>
              <a:t>는 일반적으로 </a:t>
            </a:r>
            <a:r>
              <a:rPr lang="en-US" altLang="ko-KR"/>
              <a:t>FC layer</a:t>
            </a:r>
            <a:r>
              <a:rPr lang="ko-KR" altLang="en-US"/>
              <a:t>들 </a:t>
            </a:r>
            <a:r>
              <a:rPr lang="en-US" altLang="ko-KR"/>
              <a:t>(</a:t>
            </a:r>
            <a:r>
              <a:rPr lang="ko-KR" altLang="en-US"/>
              <a:t>전결합층</a:t>
            </a:r>
            <a:r>
              <a:rPr lang="en-US" altLang="ko-KR"/>
              <a:t>)</a:t>
            </a:r>
            <a:r>
              <a:rPr lang="ko-KR" altLang="en-US"/>
              <a:t>으로 구성되어 </a:t>
            </a:r>
            <a:r>
              <a:rPr lang="en-US" altLang="ko-KR"/>
              <a:t>spatial </a:t>
            </a:r>
            <a:r>
              <a:rPr lang="ko-KR" altLang="en-US"/>
              <a:t>정보를 유지하기 어렵다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6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5" y="1196752"/>
            <a:ext cx="10988469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Mask R-CNN (1)</a:t>
            </a:r>
            <a:endParaRPr lang="ko-KR" altLang="en-US" sz="3200" b="1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2024-12-16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>
                <a:solidFill>
                  <a:srgbClr val="0E02B0"/>
                </a:solidFill>
              </a:rPr>
              <a:t>I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>
                <a:solidFill>
                  <a:srgbClr val="0E02B0"/>
                </a:solidFill>
              </a:rPr>
              <a:t>V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>
                <a:solidFill>
                  <a:srgbClr val="0E02B0"/>
                </a:solidFill>
              </a:rPr>
              <a:t>P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>
                <a:solidFill>
                  <a:srgbClr val="0E02B0"/>
                </a:solidFill>
              </a:rPr>
              <a:t>L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>
                <a:solidFill>
                  <a:srgbClr val="0E02B0"/>
                </a:solidFill>
              </a:rPr>
              <a:t>IVPL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Sookmyung Women’s University</a:t>
            </a:r>
          </a:p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Mask R-CNN</a:t>
            </a:r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4F9B3F-4D5C-E286-837F-1AB10E0A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Training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D7DFD-0A90-10E7-BC96-1AB775B15B2B}"/>
              </a:ext>
            </a:extLst>
          </p:cNvPr>
          <p:cNvSpPr txBox="1"/>
          <p:nvPr/>
        </p:nvSpPr>
        <p:spPr>
          <a:xfrm>
            <a:off x="676076" y="1005327"/>
            <a:ext cx="70556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Training</a:t>
            </a:r>
          </a:p>
          <a:p>
            <a:endParaRPr lang="en-US" altLang="ko-KR"/>
          </a:p>
          <a:p>
            <a:r>
              <a:rPr lang="en-US" altLang="ko-KR"/>
              <a:t>RoI IoU 0.5 (positive/negative)</a:t>
            </a:r>
          </a:p>
          <a:p>
            <a:r>
              <a:rPr lang="en-US" altLang="ko-KR"/>
              <a:t>L_mask defined only positive RoI</a:t>
            </a:r>
          </a:p>
          <a:p>
            <a:endParaRPr lang="en-US" altLang="ko-KR"/>
          </a:p>
          <a:p>
            <a:r>
              <a:rPr lang="en-US" altLang="ko-KR"/>
              <a:t>imge-centric training</a:t>
            </a:r>
          </a:p>
          <a:p>
            <a:r>
              <a:rPr lang="en-US" altLang="ko-KR"/>
              <a:t>The length of the shorter side is 800 pixels</a:t>
            </a:r>
          </a:p>
          <a:p>
            <a:endParaRPr lang="en-US" altLang="ko-KR"/>
          </a:p>
          <a:p>
            <a:r>
              <a:rPr lang="en-US" altLang="ko-KR"/>
              <a:t>2 mini batch per GPU</a:t>
            </a:r>
          </a:p>
          <a:p>
            <a:r>
              <a:rPr lang="en-US" altLang="ko-KR"/>
              <a:t>positive: negative RoI = 1 : 3</a:t>
            </a:r>
          </a:p>
          <a:p>
            <a:endParaRPr lang="en-US" altLang="ko-KR"/>
          </a:p>
          <a:p>
            <a:r>
              <a:rPr lang="en-US" altLang="ko-KR"/>
              <a:t>8 GPUs, mini-batch size=16</a:t>
            </a:r>
          </a:p>
          <a:p>
            <a:r>
              <a:rPr lang="en-US" altLang="ko-KR"/>
              <a:t>160k iteration training</a:t>
            </a:r>
          </a:p>
          <a:p>
            <a:r>
              <a:rPr lang="en-US" altLang="ko-KR"/>
              <a:t>learning rate 0.02 -&gt; 120k /10</a:t>
            </a:r>
          </a:p>
          <a:p>
            <a:r>
              <a:rPr lang="en-US" altLang="ko-KR"/>
              <a:t>weight decay : 0.0001</a:t>
            </a:r>
          </a:p>
          <a:p>
            <a:r>
              <a:rPr lang="en-US" altLang="ko-KR"/>
              <a:t>momentum : 0.9</a:t>
            </a:r>
          </a:p>
          <a:p>
            <a:endParaRPr lang="en-US" altLang="ko-KR" b="1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442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B61FB12-B312-794A-CF33-6EBC144B8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Results</a:t>
            </a:r>
            <a:r>
              <a:rPr lang="ko-KR" altLang="en-US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34FB11-4DB6-1FC3-28E1-BD0304BC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3450"/>
            <a:ext cx="10934700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F9618-8A59-1B75-2DE0-C3BB56C787BA}"/>
              </a:ext>
            </a:extLst>
          </p:cNvPr>
          <p:cNvSpPr txBox="1"/>
          <p:nvPr/>
        </p:nvSpPr>
        <p:spPr>
          <a:xfrm>
            <a:off x="2315057" y="3651145"/>
            <a:ext cx="714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FCIS+OHEM &lt;&lt; ResNet-101-FPN</a:t>
            </a:r>
          </a:p>
          <a:p>
            <a:pPr algn="ctr"/>
            <a:r>
              <a:rPr lang="en-US" altLang="ko-KR"/>
              <a:t>better performance of overlapping object (Instance segmentation)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387573-2469-23EC-6EB2-70BC5702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57" y="4397702"/>
            <a:ext cx="7561886" cy="2074071"/>
          </a:xfrm>
          <a:prstGeom prst="rect">
            <a:avLst/>
          </a:prstGeom>
        </p:spPr>
      </p:pic>
      <p:pic>
        <p:nvPicPr>
          <p:cNvPr id="8196" name="Picture 4" descr="이모티콘 아래를 가리키는 백핸드 인덱스 색칠하기">
            <a:extLst>
              <a:ext uri="{FF2B5EF4-FFF2-40B4-BE49-F238E27FC236}">
                <a16:creationId xmlns:a16="http://schemas.microsoft.com/office/drawing/2014/main" id="{A72B5D15-3C3C-B0A6-5D07-5DE8DCBD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83" y="3911491"/>
            <a:ext cx="408617" cy="53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1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E379AE-79E7-D69E-EE65-ACF4A99C4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Ablation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FA4E4F-E624-8C31-028D-598BF13A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18" y="732986"/>
            <a:ext cx="11403215" cy="45967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AA0FDD-B60B-2638-DF51-24C07A1EDF8D}"/>
              </a:ext>
            </a:extLst>
          </p:cNvPr>
          <p:cNvSpPr/>
          <p:nvPr/>
        </p:nvSpPr>
        <p:spPr>
          <a:xfrm>
            <a:off x="682507" y="1966762"/>
            <a:ext cx="3078480" cy="254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FF0BDA-3CBA-08F4-EE46-42D87182B47D}"/>
              </a:ext>
            </a:extLst>
          </p:cNvPr>
          <p:cNvSpPr/>
          <p:nvPr/>
        </p:nvSpPr>
        <p:spPr>
          <a:xfrm>
            <a:off x="3943867" y="1326682"/>
            <a:ext cx="3078480" cy="23368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37ED-7C8C-FAFB-BE0C-CDC390171727}"/>
              </a:ext>
            </a:extLst>
          </p:cNvPr>
          <p:cNvSpPr/>
          <p:nvPr/>
        </p:nvSpPr>
        <p:spPr>
          <a:xfrm>
            <a:off x="7195067" y="1778802"/>
            <a:ext cx="4399280" cy="44196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93F9B-7456-96C2-7077-7CF77E20A6B9}"/>
              </a:ext>
            </a:extLst>
          </p:cNvPr>
          <p:cNvSpPr txBox="1"/>
          <p:nvPr/>
        </p:nvSpPr>
        <p:spPr>
          <a:xfrm>
            <a:off x="407369" y="5514028"/>
            <a:ext cx="47375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Classs</a:t>
            </a:r>
            <a:r>
              <a:rPr lang="ko-KR" altLang="en-US"/>
              <a:t> </a:t>
            </a:r>
            <a:r>
              <a:rPr lang="en-US" altLang="ko-KR"/>
              <a:t>Specific</a:t>
            </a:r>
            <a:r>
              <a:rPr lang="ko-KR" altLang="en-US"/>
              <a:t> </a:t>
            </a:r>
            <a:r>
              <a:rPr lang="en-US" altLang="ko-KR"/>
              <a:t>vs.</a:t>
            </a:r>
            <a:r>
              <a:rPr lang="ko-KR" altLang="en-US"/>
              <a:t> </a:t>
            </a:r>
            <a:r>
              <a:rPr lang="en-US" altLang="ko-KR"/>
              <a:t>Class-Agnostic</a:t>
            </a:r>
            <a:r>
              <a:rPr lang="ko-KR" altLang="en-US"/>
              <a:t> </a:t>
            </a:r>
            <a:r>
              <a:rPr lang="en-US" altLang="ko-KR"/>
              <a:t>Masks</a:t>
            </a:r>
            <a:r>
              <a:rPr lang="ko-KR" altLang="en-US"/>
              <a:t>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 sz="1400"/>
              <a:t>Class Specific : AP 30.3</a:t>
            </a:r>
          </a:p>
          <a:p>
            <a:pPr marL="285750" indent="-285750">
              <a:buFontTx/>
              <a:buChar char="-"/>
            </a:pPr>
            <a:r>
              <a:rPr lang="en-US" altLang="ko-KR" sz="1400"/>
              <a:t>Class Agnostic : AP 29.7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02A612-0BC0-90F5-1FB3-CB512BCAF338}"/>
              </a:ext>
            </a:extLst>
          </p:cNvPr>
          <p:cNvSpPr/>
          <p:nvPr/>
        </p:nvSpPr>
        <p:spPr>
          <a:xfrm>
            <a:off x="682507" y="3770162"/>
            <a:ext cx="4788102" cy="23368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9D0352-1EF2-DE36-FA31-035EFBA015CE}"/>
              </a:ext>
            </a:extLst>
          </p:cNvPr>
          <p:cNvSpPr/>
          <p:nvPr/>
        </p:nvSpPr>
        <p:spPr>
          <a:xfrm flipV="1">
            <a:off x="682507" y="4928401"/>
            <a:ext cx="2380182" cy="4571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D72133-1622-5C15-A5AD-73E575B3C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251" y="5329722"/>
            <a:ext cx="1505522" cy="13565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29A429-21D7-9302-D8BB-3E7153E9D580}"/>
              </a:ext>
            </a:extLst>
          </p:cNvPr>
          <p:cNvSpPr/>
          <p:nvPr/>
        </p:nvSpPr>
        <p:spPr>
          <a:xfrm>
            <a:off x="5914907" y="4003842"/>
            <a:ext cx="5679440" cy="23368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00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D593BC-EB29-74BE-AACC-3332B3692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Final Summary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C232A-A407-3840-5B9E-659C89E26E0B}"/>
              </a:ext>
            </a:extLst>
          </p:cNvPr>
          <p:cNvSpPr txBox="1"/>
          <p:nvPr/>
        </p:nvSpPr>
        <p:spPr>
          <a:xfrm>
            <a:off x="786950" y="1004143"/>
            <a:ext cx="106181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Mask Output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Requires extraction of a finer spatial layout.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RPN Execution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Performs Region Proposal Network to generate proposals.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Pixel-to-Pixel Alignment (RoIAlign)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Addresses a crucial element missing in Fast/Faster R-CNN.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Parallel Generation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Simultaneously predicts class and box offsets while generating binary mask outputs for each RoI.</a:t>
            </a:r>
          </a:p>
          <a:p>
            <a:endParaRPr lang="en-US" altLang="ko-KR"/>
          </a:p>
          <a:p>
            <a:r>
              <a:rPr lang="en-US" altLang="ko-KR" sz="2000" b="1" i="0" u="sng">
                <a:solidFill>
                  <a:srgbClr val="262626"/>
                </a:solidFill>
                <a:effectLst/>
                <a:latin typeface="-apple-system"/>
              </a:rPr>
              <a:t>Achieving Instance Segmentation Goals Using Faster R-CNN</a:t>
            </a: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3368663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Segmentation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Prior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Mask R-CNN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RoIAlign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Backbone, Network Head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Ablation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Final Summary </a:t>
            </a: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B46FBE0-3379-9D1A-A21A-62E202FC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Segmentation 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EFDF3C-B825-F363-F834-24DD17A21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860427"/>
            <a:ext cx="5603294" cy="513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49DE7-148D-E7D0-01B9-87D311C560FC}"/>
              </a:ext>
            </a:extLst>
          </p:cNvPr>
          <p:cNvSpPr txBox="1"/>
          <p:nvPr/>
        </p:nvSpPr>
        <p:spPr>
          <a:xfrm>
            <a:off x="6096000" y="67576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Semantic Segmentation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677F1B-30F2-7943-D794-78ACDDB8E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552" y="2887561"/>
            <a:ext cx="3554669" cy="2246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1FA20A-88A8-270F-9469-61C88E648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543" y="1045093"/>
            <a:ext cx="5832281" cy="1994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D93EC-000C-207A-84CE-4CC88D781AAD}"/>
              </a:ext>
            </a:extLst>
          </p:cNvPr>
          <p:cNvSpPr txBox="1"/>
          <p:nvPr/>
        </p:nvSpPr>
        <p:spPr>
          <a:xfrm>
            <a:off x="6096000" y="4552101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Panoptic Segmentation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7722A-B3A7-3C16-0584-5D9AA7735D41}"/>
              </a:ext>
            </a:extLst>
          </p:cNvPr>
          <p:cNvSpPr txBox="1"/>
          <p:nvPr/>
        </p:nvSpPr>
        <p:spPr>
          <a:xfrm>
            <a:off x="6096000" y="4981910"/>
            <a:ext cx="505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/>
              <a:t>Semantic Segmentation(ex. sky, road)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Things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/>
              <a:t>Instance Segmentation(ex. human, car)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3370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EC7EF1-1ABA-3035-18FE-AA63EACFE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Prior Research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FA22C-F4F4-DD25-4A64-AA1C37FE766D}"/>
              </a:ext>
            </a:extLst>
          </p:cNvPr>
          <p:cNvSpPr txBox="1"/>
          <p:nvPr/>
        </p:nvSpPr>
        <p:spPr>
          <a:xfrm>
            <a:off x="248343" y="732183"/>
            <a:ext cx="540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R-CNN / Fast R-CNN / Faster R-CNN(RPN)</a:t>
            </a:r>
            <a:endParaRPr lang="ko-KR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8B107-4C47-2F40-DBEF-3A4E06D87621}"/>
              </a:ext>
            </a:extLst>
          </p:cNvPr>
          <p:cNvSpPr txBox="1"/>
          <p:nvPr/>
        </p:nvSpPr>
        <p:spPr>
          <a:xfrm>
            <a:off x="248343" y="120851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R-CNN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687EB-EA16-8240-A5A5-A0CD2942BFF1}"/>
              </a:ext>
            </a:extLst>
          </p:cNvPr>
          <p:cNvSpPr txBox="1"/>
          <p:nvPr/>
        </p:nvSpPr>
        <p:spPr>
          <a:xfrm>
            <a:off x="248343" y="3855774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Fast R-CNN</a:t>
            </a:r>
            <a:endParaRPr lang="ko-KR" alt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87515-A809-A12F-D293-A09E1DFDC197}"/>
              </a:ext>
            </a:extLst>
          </p:cNvPr>
          <p:cNvSpPr txBox="1"/>
          <p:nvPr/>
        </p:nvSpPr>
        <p:spPr>
          <a:xfrm>
            <a:off x="5622152" y="1208517"/>
            <a:ext cx="168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Faster R-CNN</a:t>
            </a:r>
            <a:endParaRPr lang="ko-KR" altLang="en-US" b="1"/>
          </a:p>
        </p:txBody>
      </p:sp>
      <p:pic>
        <p:nvPicPr>
          <p:cNvPr id="8" name="그림 7" descr="도표, 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2A677FF8-BE5A-F9FB-0293-E1FB5114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9" y="4543138"/>
            <a:ext cx="4222937" cy="1582679"/>
          </a:xfrm>
          <a:prstGeom prst="rect">
            <a:avLst/>
          </a:prstGeom>
        </p:spPr>
      </p:pic>
      <p:pic>
        <p:nvPicPr>
          <p:cNvPr id="5122" name="Picture 2" descr="What is R-CNN?">
            <a:extLst>
              <a:ext uri="{FF2B5EF4-FFF2-40B4-BE49-F238E27FC236}">
                <a16:creationId xmlns:a16="http://schemas.microsoft.com/office/drawing/2014/main" id="{F89C593D-A318-080B-FC9A-112DBDAE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3" y="1912158"/>
            <a:ext cx="3910000" cy="14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898BCC-07BE-06A8-692F-FBD1CB334538}"/>
              </a:ext>
            </a:extLst>
          </p:cNvPr>
          <p:cNvSpPr txBox="1"/>
          <p:nvPr/>
        </p:nvSpPr>
        <p:spPr>
          <a:xfrm>
            <a:off x="1371654" y="1236010"/>
            <a:ext cx="39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For object detection. It defines candidate regions and evaluates each region through CNN.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DA39-299A-226D-930A-EB82011787D0}"/>
              </a:ext>
            </a:extLst>
          </p:cNvPr>
          <p:cNvSpPr txBox="1"/>
          <p:nvPr/>
        </p:nvSpPr>
        <p:spPr>
          <a:xfrm>
            <a:off x="1896323" y="3855774"/>
            <a:ext cx="315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>
                <a:solidFill>
                  <a:srgbClr val="262626"/>
                </a:solidFill>
                <a:effectLst/>
                <a:latin typeface="-apple-system"/>
              </a:rPr>
              <a:t>Using RoIPool to transform featuremap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73531-6FBA-E696-3A3C-A80860840222}"/>
              </a:ext>
            </a:extLst>
          </p:cNvPr>
          <p:cNvSpPr txBox="1"/>
          <p:nvPr/>
        </p:nvSpPr>
        <p:spPr>
          <a:xfrm>
            <a:off x="5622152" y="1638241"/>
            <a:ext cx="553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62626"/>
                </a:solidFill>
                <a:latin typeface="-apple-system"/>
              </a:rPr>
              <a:t>Adds an attention mechanism through the Region Proposal Network(RPN)</a:t>
            </a:r>
            <a:endParaRPr lang="en-US" altLang="ko-KR" sz="1400" b="0" i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8EB23F-C6CA-6E75-2936-07478F495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649" y="2183908"/>
            <a:ext cx="3997091" cy="40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D401-EA3B-E4A0-1551-126FAB4C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6134635-55FF-CA32-C167-BAF5960C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77" t="2088" r="16911" b="34623"/>
          <a:stretch/>
        </p:blipFill>
        <p:spPr>
          <a:xfrm>
            <a:off x="6317259" y="1088063"/>
            <a:ext cx="5122832" cy="314519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9FA845-2287-213B-08D3-321B79D36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Prior Research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33C2E-4A9D-0490-E16A-9A592C9CFB45}"/>
              </a:ext>
            </a:extLst>
          </p:cNvPr>
          <p:cNvSpPr txBox="1"/>
          <p:nvPr/>
        </p:nvSpPr>
        <p:spPr>
          <a:xfrm>
            <a:off x="248343" y="732183"/>
            <a:ext cx="540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R-CNN / Fast R-CNN / Faster R-CNN(RPN)</a:t>
            </a:r>
            <a:endParaRPr lang="ko-KR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C59A9-C355-338F-8206-E91F51A68FEC}"/>
              </a:ext>
            </a:extLst>
          </p:cNvPr>
          <p:cNvSpPr txBox="1"/>
          <p:nvPr/>
        </p:nvSpPr>
        <p:spPr>
          <a:xfrm>
            <a:off x="248343" y="1208517"/>
            <a:ext cx="168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Faster R-CNN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4F8D2-98ED-CA14-2EC1-2E49BDA95839}"/>
              </a:ext>
            </a:extLst>
          </p:cNvPr>
          <p:cNvSpPr txBox="1"/>
          <p:nvPr/>
        </p:nvSpPr>
        <p:spPr>
          <a:xfrm>
            <a:off x="248344" y="1654073"/>
            <a:ext cx="6421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1. Issue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 The Selective Search algorithm operates on the CPU, causing a bottleneck </a:t>
            </a:r>
          </a:p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Solution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 Introduction of RPN (Region Proposal Network).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FDB24D-A9E5-3E86-1964-8A253632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32" t="11024" r="2782" b="-2180"/>
          <a:stretch/>
        </p:blipFill>
        <p:spPr>
          <a:xfrm>
            <a:off x="407370" y="2630323"/>
            <a:ext cx="3704016" cy="16607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DCBD6E-FEDF-326D-3CFF-41B39A74D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82" y="4862883"/>
            <a:ext cx="5060389" cy="16607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1534E0-1BF6-3803-0F2F-6EE3F05E4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384" y="4686630"/>
            <a:ext cx="5122832" cy="20822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E18FD1C-B92F-9E71-E9E6-F2AC15514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43" y="3786139"/>
            <a:ext cx="2448267" cy="5048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77440B-E8EA-2B22-274E-F9B93901AA89}"/>
              </a:ext>
            </a:extLst>
          </p:cNvPr>
          <p:cNvSpPr txBox="1"/>
          <p:nvPr/>
        </p:nvSpPr>
        <p:spPr>
          <a:xfrm>
            <a:off x="6317259" y="722344"/>
            <a:ext cx="273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2. Generating Anchor 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E0E42-1DFC-F6F7-410B-1B6125877644}"/>
              </a:ext>
            </a:extLst>
          </p:cNvPr>
          <p:cNvSpPr txBox="1"/>
          <p:nvPr/>
        </p:nvSpPr>
        <p:spPr>
          <a:xfrm>
            <a:off x="248343" y="4471469"/>
            <a:ext cx="273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3. RPN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F7201-0537-4EFA-EEC1-D23AB715D65C}"/>
              </a:ext>
            </a:extLst>
          </p:cNvPr>
          <p:cNvSpPr txBox="1"/>
          <p:nvPr/>
        </p:nvSpPr>
        <p:spPr>
          <a:xfrm>
            <a:off x="6317259" y="4429931"/>
            <a:ext cx="273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4. Output </a:t>
            </a:r>
            <a:r>
              <a:rPr lang="en-US" altLang="ko-KR">
                <a:solidFill>
                  <a:srgbClr val="262626"/>
                </a:solidFill>
                <a:latin typeface="-apple-system"/>
              </a:rPr>
              <a:t>Result</a:t>
            </a:r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844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BEB5F-2ADA-B222-D6E4-A57C5580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5E32CD-0B93-2F38-B90D-BA5BD440B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Prior Research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C49D2-849F-875F-DF2C-94B560502777}"/>
              </a:ext>
            </a:extLst>
          </p:cNvPr>
          <p:cNvSpPr txBox="1"/>
          <p:nvPr/>
        </p:nvSpPr>
        <p:spPr>
          <a:xfrm>
            <a:off x="248343" y="732183"/>
            <a:ext cx="4327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FCN (Fully Convolution Network) </a:t>
            </a:r>
            <a:endParaRPr lang="ko-KR" altLang="en-US" sz="2000" b="1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F208451-09C1-D1D1-6E46-FD322BF84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BA882-81B7-3399-2C1A-16CEAD25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65" y="3177564"/>
            <a:ext cx="5819692" cy="3209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AB16FF-380E-8DB1-FC4D-245508B986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36" t="4925" r="1581"/>
          <a:stretch/>
        </p:blipFill>
        <p:spPr>
          <a:xfrm>
            <a:off x="95943" y="3560008"/>
            <a:ext cx="6152457" cy="3184805"/>
          </a:xfrm>
          <a:prstGeom prst="rect">
            <a:avLst/>
          </a:prstGeom>
        </p:spPr>
      </p:pic>
      <p:pic>
        <p:nvPicPr>
          <p:cNvPr id="3080" name="Picture 8" descr="Schematic diagram showing the transformation of fully connected layers... |  Download Scientific Diagram">
            <a:extLst>
              <a:ext uri="{FF2B5EF4-FFF2-40B4-BE49-F238E27FC236}">
                <a16:creationId xmlns:a16="http://schemas.microsoft.com/office/drawing/2014/main" id="{8473FE40-30A2-F8B1-83D5-71C99C7D0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2" y="1405697"/>
            <a:ext cx="5695258" cy="18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148938-F9D3-8B76-3619-7165C4D7060D}"/>
              </a:ext>
            </a:extLst>
          </p:cNvPr>
          <p:cNvSpPr txBox="1"/>
          <p:nvPr/>
        </p:nvSpPr>
        <p:spPr>
          <a:xfrm>
            <a:off x="248343" y="12085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Issues</a:t>
            </a:r>
            <a:endParaRPr lang="ko-KR" altLang="en-US" b="1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78CDA4-86C5-370B-E528-A2BEC5DD226C}"/>
              </a:ext>
            </a:extLst>
          </p:cNvPr>
          <p:cNvCxnSpPr>
            <a:cxnSpLocks/>
          </p:cNvCxnSpPr>
          <p:nvPr/>
        </p:nvCxnSpPr>
        <p:spPr>
          <a:xfrm>
            <a:off x="3928056" y="1718468"/>
            <a:ext cx="1532586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C0F326-F151-573B-193E-89ECF54F7440}"/>
              </a:ext>
            </a:extLst>
          </p:cNvPr>
          <p:cNvCxnSpPr>
            <a:cxnSpLocks/>
          </p:cNvCxnSpPr>
          <p:nvPr/>
        </p:nvCxnSpPr>
        <p:spPr>
          <a:xfrm>
            <a:off x="3902299" y="1573006"/>
            <a:ext cx="155834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CD881B-6AD6-6A36-5970-B1073F2D9236}"/>
              </a:ext>
            </a:extLst>
          </p:cNvPr>
          <p:cNvSpPr txBox="1"/>
          <p:nvPr/>
        </p:nvSpPr>
        <p:spPr>
          <a:xfrm>
            <a:off x="248343" y="3266855"/>
            <a:ext cx="302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Solution</a:t>
            </a:r>
            <a:r>
              <a:rPr lang="en-US" altLang="ko-KR"/>
              <a:t>; FC layers -&gt; FCN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6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B1732D0-4B5C-76DC-6ABE-608F5D28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00" y="1291441"/>
            <a:ext cx="5676900" cy="243397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752A8A-57A0-04AB-3CBE-3EABE984D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Mask R-CNN Model 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FF4C97-4008-546F-B930-BDBB2236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23" y="4219677"/>
            <a:ext cx="3315163" cy="485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8CDF4-471B-575F-2CE5-AC52E42F0782}"/>
              </a:ext>
            </a:extLst>
          </p:cNvPr>
          <p:cNvSpPr txBox="1"/>
          <p:nvPr/>
        </p:nvSpPr>
        <p:spPr>
          <a:xfrm>
            <a:off x="294890" y="1038155"/>
            <a:ext cx="462403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RPN Execution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Performs Region Proposal Network(RPN) to generate proposals.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Parallel Generation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Simultaneously predicts class and box offsets while generating binary mask outputs for each RoI.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179D5-2C40-45AF-5EAC-BD45D8698630}"/>
              </a:ext>
            </a:extLst>
          </p:cNvPr>
          <p:cNvSpPr txBox="1"/>
          <p:nvPr/>
        </p:nvSpPr>
        <p:spPr>
          <a:xfrm>
            <a:off x="327823" y="3881123"/>
            <a:ext cx="3651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Define Multi-task Loss for each RoI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C13D4-4250-B168-5E73-584DDE5A5445}"/>
              </a:ext>
            </a:extLst>
          </p:cNvPr>
          <p:cNvSpPr txBox="1"/>
          <p:nvPr/>
        </p:nvSpPr>
        <p:spPr>
          <a:xfrm>
            <a:off x="327823" y="699601"/>
            <a:ext cx="70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Tasks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1D1D2-284D-AB06-DF19-BE749EC58D39}"/>
              </a:ext>
            </a:extLst>
          </p:cNvPr>
          <p:cNvSpPr txBox="1"/>
          <p:nvPr/>
        </p:nvSpPr>
        <p:spPr>
          <a:xfrm>
            <a:off x="6364210" y="699601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Mask R-CNN</a:t>
            </a:r>
            <a:endParaRPr lang="ko-KR" altLang="en-US" sz="16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80697-916A-0579-AD85-3DDFDBDAC8B6}"/>
              </a:ext>
            </a:extLst>
          </p:cNvPr>
          <p:cNvSpPr txBox="1"/>
          <p:nvPr/>
        </p:nvSpPr>
        <p:spPr>
          <a:xfrm>
            <a:off x="327823" y="4834025"/>
            <a:ext cx="6624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Mask Branch Dimensions: Km²</a:t>
            </a:r>
          </a:p>
          <a:p>
            <a:r>
              <a:rPr lang="en-US" altLang="ko-KR" sz="1600"/>
              <a:t>(K: # of classes, m x m resolution)</a:t>
            </a:r>
          </a:p>
          <a:p>
            <a:r>
              <a:rPr lang="en-US" altLang="ko-KR" sz="1600"/>
              <a:t>Using a pixel-wise sigmoid function</a:t>
            </a:r>
          </a:p>
          <a:p>
            <a:r>
              <a:rPr lang="en-US" altLang="ko-KR" sz="1600"/>
              <a:t>L_mask is the average binary cross-entropy loss.</a:t>
            </a:r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56C49-A712-5C81-635B-6462110DDBB3}"/>
              </a:ext>
            </a:extLst>
          </p:cNvPr>
          <p:cNvSpPr txBox="1"/>
          <p:nvPr/>
        </p:nvSpPr>
        <p:spPr>
          <a:xfrm>
            <a:off x="339884" y="6023601"/>
            <a:ext cx="316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Independent Mask Generating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9FDDE-60AE-0CF5-F4FF-1EA912A62506}"/>
              </a:ext>
            </a:extLst>
          </p:cNvPr>
          <p:cNvSpPr txBox="1"/>
          <p:nvPr/>
        </p:nvSpPr>
        <p:spPr>
          <a:xfrm>
            <a:off x="5836285" y="3660197"/>
            <a:ext cx="5705575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/>
              <a:t>Backbone</a:t>
            </a:r>
            <a:r>
              <a:rPr lang="en-US" altLang="ko-KR" sz="1600"/>
              <a:t>(ResNet-FPN) to extract feature map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Extract RoI by  </a:t>
            </a:r>
            <a:r>
              <a:rPr lang="en-US" altLang="ko-KR" sz="1600" b="1"/>
              <a:t>RPN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/>
              <a:t>RoIAlign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/>
              <a:t>3 Parallel Branch (Network Head)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600"/>
              <a:t>Classification branch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600"/>
              <a:t>Box Branch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600"/>
              <a:t>Mask Branch – generating binary mask (each class)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/>
              <a:t>Loss Calculation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ACE306-02C6-2BD9-8914-4E3DD7A81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455" y="6289443"/>
            <a:ext cx="2671266" cy="3914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691C2-83B2-BB13-180B-32495C13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455" y="107760"/>
            <a:ext cx="2340763" cy="11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132538-7625-1A81-CFD9-463CBAD4B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RoIAlign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00477-ED39-5A5A-9F80-2A240079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6635"/>
            <a:ext cx="5105400" cy="1895475"/>
          </a:xfrm>
          <a:prstGeom prst="rect">
            <a:avLst/>
          </a:prstGeom>
        </p:spPr>
      </p:pic>
      <p:pic>
        <p:nvPicPr>
          <p:cNvPr id="6" name="그림 5" descr="도표, 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465C658E-EDEC-A387-2E14-DC8389C7F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3" y="4392027"/>
            <a:ext cx="4222937" cy="158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CD57F-9300-D1F1-C8B8-ECEA9D0E2C20}"/>
              </a:ext>
            </a:extLst>
          </p:cNvPr>
          <p:cNvSpPr txBox="1"/>
          <p:nvPr/>
        </p:nvSpPr>
        <p:spPr>
          <a:xfrm>
            <a:off x="349576" y="3634037"/>
            <a:ext cx="376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RoIPool (Region of Interest Pooling)</a:t>
            </a:r>
            <a:endParaRPr lang="ko-KR" altLang="en-US" sz="1600" b="1"/>
          </a:p>
        </p:txBody>
      </p:sp>
      <p:pic>
        <p:nvPicPr>
          <p:cNvPr id="1028" name="Picture 4" descr="What is R-CNN?">
            <a:extLst>
              <a:ext uri="{FF2B5EF4-FFF2-40B4-BE49-F238E27FC236}">
                <a16:creationId xmlns:a16="http://schemas.microsoft.com/office/drawing/2014/main" id="{8975BFAA-20FA-CEB3-BA7C-3249C4E2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76" y="1370540"/>
            <a:ext cx="4524768" cy="14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AE40A-B31D-4E4C-4F30-515F2088EA5A}"/>
              </a:ext>
            </a:extLst>
          </p:cNvPr>
          <p:cNvSpPr txBox="1"/>
          <p:nvPr/>
        </p:nvSpPr>
        <p:spPr>
          <a:xfrm>
            <a:off x="349576" y="681226"/>
            <a:ext cx="376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RoIWrap (Image Wrapping)</a:t>
            </a:r>
            <a:endParaRPr lang="ko-KR" altLang="en-US" sz="16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20DDC-4D1F-8B15-3784-DA23F72A8CF0}"/>
              </a:ext>
            </a:extLst>
          </p:cNvPr>
          <p:cNvSpPr txBox="1"/>
          <p:nvPr/>
        </p:nvSpPr>
        <p:spPr>
          <a:xfrm>
            <a:off x="5723398" y="1242369"/>
            <a:ext cx="376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RoIAlign</a:t>
            </a:r>
            <a:endParaRPr lang="ko-KR" altLang="en-US"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3E3BC-206B-25DA-0A03-CE0AAE649937}"/>
              </a:ext>
            </a:extLst>
          </p:cNvPr>
          <p:cNvSpPr txBox="1"/>
          <p:nvPr/>
        </p:nvSpPr>
        <p:spPr>
          <a:xfrm>
            <a:off x="349576" y="1029790"/>
            <a:ext cx="376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Introduced by R-CNN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015EA-AD3F-F0C6-58BA-554F284EF3A9}"/>
              </a:ext>
            </a:extLst>
          </p:cNvPr>
          <p:cNvSpPr txBox="1"/>
          <p:nvPr/>
        </p:nvSpPr>
        <p:spPr>
          <a:xfrm>
            <a:off x="349576" y="3972591"/>
            <a:ext cx="376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Introduced by Fast R-CNN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85882-138A-BAB5-FF14-D9D89DD46D03}"/>
              </a:ext>
            </a:extLst>
          </p:cNvPr>
          <p:cNvSpPr txBox="1"/>
          <p:nvPr/>
        </p:nvSpPr>
        <p:spPr>
          <a:xfrm>
            <a:off x="5723397" y="1528081"/>
            <a:ext cx="376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Introduced by Mask R-CNN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F2072-CC12-35E9-0901-7877AE2A35B1}"/>
              </a:ext>
            </a:extLst>
          </p:cNvPr>
          <p:cNvSpPr txBox="1"/>
          <p:nvPr/>
        </p:nvSpPr>
        <p:spPr>
          <a:xfrm>
            <a:off x="6200288" y="4030678"/>
            <a:ext cx="376142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No</a:t>
            </a:r>
            <a:r>
              <a:rPr lang="ko-KR" altLang="en-US" sz="1600"/>
              <a:t> </a:t>
            </a:r>
            <a:r>
              <a:rPr lang="en-US" altLang="ko-KR" sz="1600"/>
              <a:t>quantization </a:t>
            </a:r>
            <a:r>
              <a:rPr lang="en-US" altLang="ko-KR" sz="1600" strike="sngStrike"/>
              <a:t>[x/16] </a:t>
            </a:r>
            <a:r>
              <a:rPr lang="en-US" altLang="ko-KR" sz="1600"/>
              <a:t>x/16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Using bilinear interpolation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accurate pixel-by-pixel align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7535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228C-41D5-C481-2455-F8A7A80D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5EA86F-F9FA-A781-DAA8-DE7A2AABA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Backbone, Network Head 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0BCBD0-72C4-2D5A-BD5E-0BC7FDC8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180"/>
          <a:stretch/>
        </p:blipFill>
        <p:spPr>
          <a:xfrm>
            <a:off x="6161510" y="1266155"/>
            <a:ext cx="5811610" cy="198050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10714-8F04-BC84-480C-C6F193DDD420}"/>
              </a:ext>
            </a:extLst>
          </p:cNvPr>
          <p:cNvSpPr txBox="1"/>
          <p:nvPr/>
        </p:nvSpPr>
        <p:spPr>
          <a:xfrm>
            <a:off x="2494716" y="4215887"/>
            <a:ext cx="7055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Role of the Network Head:</a:t>
            </a:r>
          </a:p>
          <a:p>
            <a:r>
              <a:rPr lang="en-US" altLang="ko-KR"/>
              <a:t>Recognizes object bounding boxes and predicts masks.</a:t>
            </a:r>
          </a:p>
          <a:p>
            <a:r>
              <a:rPr lang="en-US" altLang="ko-KR"/>
              <a:t>Final component that generates output from the feature map.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267EB8-CB36-9025-37C8-5CC1AE45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0" y="883813"/>
            <a:ext cx="5676900" cy="2433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70C12-4BD3-E94E-9C7A-FC44A3703F60}"/>
              </a:ext>
            </a:extLst>
          </p:cNvPr>
          <p:cNvSpPr txBox="1"/>
          <p:nvPr/>
        </p:nvSpPr>
        <p:spPr>
          <a:xfrm>
            <a:off x="8584234" y="1772701"/>
            <a:ext cx="966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Box Head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F3C40-EC5A-713F-4DAE-8AF5A4893D1D}"/>
              </a:ext>
            </a:extLst>
          </p:cNvPr>
          <p:cNvSpPr txBox="1"/>
          <p:nvPr/>
        </p:nvSpPr>
        <p:spPr>
          <a:xfrm>
            <a:off x="7770100" y="3229990"/>
            <a:ext cx="1780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+FCN Branch </a:t>
            </a:r>
          </a:p>
          <a:p>
            <a:r>
              <a:rPr lang="en-US" altLang="ko-KR" sz="1400">
                <a:solidFill>
                  <a:srgbClr val="FF0000"/>
                </a:solidFill>
              </a:rPr>
              <a:t>for mask prediction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82976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2017F-0B6A-4A33-80A3-869CB6EB1969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22581f4f-6acc-462e-a804-5f53744ac231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256</TotalTime>
  <Words>1617</Words>
  <Application>Microsoft Office PowerPoint</Application>
  <PresentationFormat>와이드스크린</PresentationFormat>
  <Paragraphs>253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__fkGroteskNeue_598ab8</vt:lpstr>
      <vt:lpstr>-apple-system</vt:lpstr>
      <vt:lpstr>var(--font-berkeley-mono)</vt:lpstr>
      <vt:lpstr>var(--font-fk-grotesk)</vt:lpstr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494</cp:revision>
  <cp:lastPrinted>2015-03-27T06:32:35Z</cp:lastPrinted>
  <dcterms:created xsi:type="dcterms:W3CDTF">2013-03-09T07:47:17Z</dcterms:created>
  <dcterms:modified xsi:type="dcterms:W3CDTF">2024-12-16T05:41:32Z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